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22" r:id="rId5"/>
    <p:sldId id="324" r:id="rId6"/>
    <p:sldId id="325" r:id="rId7"/>
    <p:sldId id="332" r:id="rId8"/>
    <p:sldId id="335" r:id="rId9"/>
    <p:sldId id="337" r:id="rId10"/>
    <p:sldId id="342" r:id="rId11"/>
    <p:sldId id="355" r:id="rId12"/>
    <p:sldId id="338" r:id="rId13"/>
    <p:sldId id="340" r:id="rId14"/>
    <p:sldId id="344" r:id="rId15"/>
    <p:sldId id="333" r:id="rId16"/>
    <p:sldId id="347" r:id="rId17"/>
    <p:sldId id="346" r:id="rId18"/>
    <p:sldId id="356" r:id="rId19"/>
    <p:sldId id="357" r:id="rId20"/>
    <p:sldId id="353" r:id="rId21"/>
    <p:sldId id="348" r:id="rId22"/>
    <p:sldId id="354" r:id="rId23"/>
    <p:sldId id="349" r:id="rId24"/>
    <p:sldId id="281" r:id="rId25"/>
  </p:sldIdLst>
  <p:sldSz cx="24384000" cy="13716000"/>
  <p:notesSz cx="6858000" cy="9144000"/>
  <p:embeddedFontLst>
    <p:embeddedFont>
      <p:font typeface="Akkurat" panose="02000503000000000000" pitchFamily="2" charset="0"/>
      <p:regular r:id="rId28"/>
    </p:embeddedFont>
    <p:embeddedFont>
      <p:font typeface="Akkurat-Bold" panose="02000803000000000000" pitchFamily="2" charset="0"/>
      <p:bold r:id="rId29"/>
    </p:embeddedFont>
    <p:embeddedFont>
      <p:font typeface="Akkurat-Light" panose="02000303000000000000" pitchFamily="2" charset="0"/>
      <p:regular r:id="rId30"/>
    </p:embeddedFont>
    <p:embeddedFont>
      <p:font typeface="Cambria Math" panose="02040503050406030204" pitchFamily="18" charset="0"/>
      <p:regular r:id="rId31"/>
    </p:embeddedFont>
    <p:embeddedFont>
      <p:font typeface="Wingdings 2" panose="05020102010507070707" pitchFamily="18" charset="2"/>
      <p:regular r:id="rId3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kkurat-Light"/>
        <a:ea typeface="Akkurat-Light"/>
        <a:cs typeface="Akkurat-Light"/>
        <a:sym typeface="Akkurat-Light"/>
      </a:defRPr>
    </a:lvl9pPr>
  </p:defaultTextStyle>
  <p:extLst>
    <p:ext uri="{EFAFB233-063F-42B5-8137-9DF3F51BA10A}">
      <p15:sldGuideLst xmlns:p15="http://schemas.microsoft.com/office/powerpoint/2012/main">
        <p15:guide id="2" pos="14" userDrawn="1">
          <p15:clr>
            <a:srgbClr val="A4A3A4"/>
          </p15:clr>
        </p15:guide>
        <p15:guide id="3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E3"/>
    <a:srgbClr val="00A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84F0DA-3E48-46C8-8224-71D5764ECE20}" v="2" dt="2019-01-07T15:13:28.421"/>
    <p1510:client id="{D780C286-B1A4-E5BC-2C87-4CAB6239903D}" v="1" dt="2019-01-07T16:16:51.31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Akkurat-Light"/>
          <a:ea typeface="Akkurat-Light"/>
          <a:cs typeface="Akkurat-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kkurat-Light"/>
          <a:ea typeface="Akkurat-Light"/>
          <a:cs typeface="Akkurat-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978" y="66"/>
      </p:cViewPr>
      <p:guideLst>
        <p:guide pos="14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de Kulik" userId="7bf343cd-8394-4123-9e3a-68cb0dcec0e7" providerId="ADAL" clId="{EA6E8C72-9D35-46D3-93AE-E742395F95DE}"/>
    <pc:docChg chg="modSld">
      <pc:chgData name="Lode Kulik" userId="7bf343cd-8394-4123-9e3a-68cb0dcec0e7" providerId="ADAL" clId="{EA6E8C72-9D35-46D3-93AE-E742395F95DE}" dt="2018-11-06T15:57:23.577" v="17" actId="20577"/>
      <pc:docMkLst>
        <pc:docMk/>
      </pc:docMkLst>
      <pc:sldChg chg="modSp">
        <pc:chgData name="Lode Kulik" userId="7bf343cd-8394-4123-9e3a-68cb0dcec0e7" providerId="ADAL" clId="{EA6E8C72-9D35-46D3-93AE-E742395F95DE}" dt="2018-11-06T15:57:23.577" v="17" actId="20577"/>
        <pc:sldMkLst>
          <pc:docMk/>
          <pc:sldMk cId="3808509664" sldId="322"/>
        </pc:sldMkLst>
        <pc:spChg chg="mod">
          <ac:chgData name="Lode Kulik" userId="7bf343cd-8394-4123-9e3a-68cb0dcec0e7" providerId="ADAL" clId="{EA6E8C72-9D35-46D3-93AE-E742395F95DE}" dt="2018-11-06T15:57:23.577" v="17" actId="20577"/>
          <ac:spMkLst>
            <pc:docMk/>
            <pc:sldMk cId="3808509664" sldId="322"/>
            <ac:spMk id="4" creationId="{84A1A76C-2A35-F341-ACEF-2402774E1701}"/>
          </ac:spMkLst>
        </pc:spChg>
      </pc:sldChg>
    </pc:docChg>
  </pc:docChgLst>
  <pc:docChgLst>
    <pc:chgData name="Romulo Gonçalves" userId="05be6330-020a-4eb6-ad7e-65bc236da49a" providerId="ADAL" clId="{A684F0DA-3E48-46C8-8224-71D5764ECE20}"/>
    <pc:docChg chg="custSel modSld">
      <pc:chgData name="Romulo Gonçalves" userId="05be6330-020a-4eb6-ad7e-65bc236da49a" providerId="ADAL" clId="{A684F0DA-3E48-46C8-8224-71D5764ECE20}" dt="2019-01-07T15:13:28.421" v="1" actId="27636"/>
      <pc:docMkLst>
        <pc:docMk/>
      </pc:docMkLst>
      <pc:sldChg chg="modSp">
        <pc:chgData name="Romulo Gonçalves" userId="05be6330-020a-4eb6-ad7e-65bc236da49a" providerId="ADAL" clId="{A684F0DA-3E48-46C8-8224-71D5764ECE20}" dt="2019-01-07T15:13:28.421" v="1" actId="27636"/>
        <pc:sldMkLst>
          <pc:docMk/>
          <pc:sldMk cId="1181746944" sldId="326"/>
        </pc:sldMkLst>
        <pc:spChg chg="mod">
          <ac:chgData name="Romulo Gonçalves" userId="05be6330-020a-4eb6-ad7e-65bc236da49a" providerId="ADAL" clId="{A684F0DA-3E48-46C8-8224-71D5764ECE20}" dt="2019-01-07T15:13:28.421" v="1" actId="27636"/>
          <ac:spMkLst>
            <pc:docMk/>
            <pc:sldMk cId="1181746944" sldId="326"/>
            <ac:spMk id="9" creationId="{10DF4765-2833-4D87-9A9C-CEAE6BFE800E}"/>
          </ac:spMkLst>
        </pc:spChg>
      </pc:sldChg>
    </pc:docChg>
  </pc:docChgLst>
  <pc:docChgLst>
    <pc:chgData name="Romulo Gonçalves" userId="S::r.goncalves@esciencecenter.nl::05be6330-020a-4eb6-ad7e-65bc236da49a" providerId="AD" clId="Web-{D780C286-B1A4-E5BC-2C87-4CAB6239903D}"/>
    <pc:docChg chg="modSld">
      <pc:chgData name="Romulo Gonçalves" userId="S::r.goncalves@esciencecenter.nl::05be6330-020a-4eb6-ad7e-65bc236da49a" providerId="AD" clId="Web-{D780C286-B1A4-E5BC-2C87-4CAB6239903D}" dt="2019-01-07T16:16:51.334" v="1" actId="20577"/>
      <pc:docMkLst>
        <pc:docMk/>
      </pc:docMkLst>
      <pc:sldChg chg="modSp">
        <pc:chgData name="Romulo Gonçalves" userId="S::r.goncalves@esciencecenter.nl::05be6330-020a-4eb6-ad7e-65bc236da49a" providerId="AD" clId="Web-{D780C286-B1A4-E5BC-2C87-4CAB6239903D}" dt="2019-01-07T16:16:51.334" v="1" actId="20577"/>
        <pc:sldMkLst>
          <pc:docMk/>
          <pc:sldMk cId="1181746944" sldId="326"/>
        </pc:sldMkLst>
        <pc:spChg chg="mod">
          <ac:chgData name="Romulo Gonçalves" userId="S::r.goncalves@esciencecenter.nl::05be6330-020a-4eb6-ad7e-65bc236da49a" providerId="AD" clId="Web-{D780C286-B1A4-E5BC-2C87-4CAB6239903D}" dt="2019-01-07T16:16:51.334" v="1" actId="20577"/>
          <ac:spMkLst>
            <pc:docMk/>
            <pc:sldMk cId="1181746944" sldId="326"/>
            <ac:spMk id="9" creationId="{10DF4765-2833-4D87-9A9C-CEAE6BFE800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CDFFE5-57E9-144F-B50B-DDDAC383A7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430B-296C-FF41-828A-EF85F0A532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40717-9B80-C74B-9F27-EEC2BE3E7697}" type="datetimeFigureOut">
              <a:rPr lang="nl-NL">
                <a:latin typeface="Akkurat-Light" panose="02000303000000000000" pitchFamily="2" charset="0"/>
              </a:rPr>
              <a:t>18-7-2019</a:t>
            </a:fld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63574-3B65-2A46-A8A5-F33CEDF4D3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6EBDC-5583-D642-979B-514CE116E7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CFAB3-A78A-7D4F-99AE-FFEE8444E0B1}" type="slidenum">
              <a:rPr>
                <a:latin typeface="Akkurat-Light" panose="02000303000000000000" pitchFamily="2" charset="0"/>
              </a:rPr>
              <a:t>‹#›</a:t>
            </a:fld>
            <a:endParaRPr lang="en-US">
              <a:latin typeface="Akkurat-Light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23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Akkurat-Light" panose="02000303000000000000" pitchFamily="2" charset="0"/>
        <a:ea typeface="Akkurat-Light" panose="02000303000000000000" pitchFamily="2" charset="0"/>
        <a:cs typeface="Akkurat-Light" panose="02000303000000000000" pitchFamily="2" charset="0"/>
        <a:sym typeface="Akkurat-Light"/>
      </a:defRPr>
    </a:lvl1pPr>
    <a:lvl2pPr indent="2286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2pPr>
    <a:lvl3pPr indent="4572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3pPr>
    <a:lvl4pPr indent="6858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4pPr>
    <a:lvl5pPr indent="9144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5pPr>
    <a:lvl6pPr indent="11430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6pPr>
    <a:lvl7pPr indent="13716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7pPr>
    <a:lvl8pPr indent="16002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8pPr>
    <a:lvl9pPr indent="1828800" defTabSz="457200" latinLnBrk="0">
      <a:lnSpc>
        <a:spcPct val="117999"/>
      </a:lnSpc>
      <a:defRPr sz="2200">
        <a:latin typeface="Akkurat-Light"/>
        <a:ea typeface="Akkurat-Light"/>
        <a:cs typeface="Akkurat-Light"/>
        <a:sym typeface="Akkurat-Light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640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0527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>
              <a:latin typeface="Akkurat-Light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57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9366D-5F1E-6D48-8594-2872110F2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18607" r="59" b="1235"/>
          <a:stretch/>
        </p:blipFill>
        <p:spPr>
          <a:xfrm>
            <a:off x="0" y="0"/>
            <a:ext cx="24369711" cy="13788000"/>
          </a:xfrm>
          <a:prstGeom prst="rect">
            <a:avLst/>
          </a:prstGeom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4988B8-2742-5B40-B93E-17A0FB28BF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7969" y="9194728"/>
            <a:ext cx="14909006" cy="17993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00" b="0" i="0">
                <a:latin typeface="Akkurat-Light" panose="02000503030000020004" pitchFamily="2" charset="77"/>
              </a:defRPr>
            </a:lvl1pPr>
            <a:lvl2pPr marL="444500" indent="0">
              <a:buNone/>
              <a:defRPr b="0" i="0">
                <a:latin typeface="Akkurat-Light" panose="02000503030000020004" pitchFamily="2" charset="77"/>
              </a:defRPr>
            </a:lvl2pPr>
            <a:lvl3pPr marL="889000" indent="0">
              <a:buNone/>
              <a:defRPr b="0" i="0">
                <a:latin typeface="Akkurat-Light" panose="02000503030000020004" pitchFamily="2" charset="77"/>
              </a:defRPr>
            </a:lvl3pPr>
            <a:lvl4pPr marL="1333500" indent="0">
              <a:buNone/>
              <a:defRPr b="0" i="0">
                <a:latin typeface="Akkurat-Light" panose="02000503030000020004" pitchFamily="2" charset="77"/>
              </a:defRPr>
            </a:lvl4pPr>
            <a:lvl5pPr marL="1778000" indent="0">
              <a:buNone/>
              <a:defRPr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Place, date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DE7702-6480-4AF3-9B4D-3A98DA7DE967}"/>
              </a:ext>
            </a:extLst>
          </p:cNvPr>
          <p:cNvGrpSpPr/>
          <p:nvPr userDrawn="1"/>
        </p:nvGrpSpPr>
        <p:grpSpPr>
          <a:xfrm>
            <a:off x="949414" y="462405"/>
            <a:ext cx="5064867" cy="455150"/>
            <a:chOff x="3608393" y="3684600"/>
            <a:chExt cx="3038479" cy="273051"/>
          </a:xfrm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3AD288BA-9997-4F33-B0D1-285D28A91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F6EAC0F1-6EC4-4194-9EAC-37187DE61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6035144-75AC-425F-8CCD-14098D236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26160901-0691-4BC3-BC1C-8204772E9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C52BF99-5D01-4E41-AD03-5B7B5484D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7FCBF6B-93C1-463E-8559-C9A22B55D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04BE6D4-3EB8-447E-A581-C8ADCB6AA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23A9467-DB8A-465D-8F8D-E2AA65448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C0D9238-AB3B-4DF7-B7F2-4ECFB85DF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FF1FC7B-4F34-4376-90AD-D781382ED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FA531A0-E259-41CC-91CA-EFC8D04DF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7B99A3B-4AAC-44F0-9A23-F91441143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67896B9-68EA-49DC-82B6-618954A9B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C3F82F09-2341-4880-AB42-FCBE7A172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AAE61C3-50A6-4546-9EE7-E0B3ACBCF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8E1A8AF-8A61-4F93-96B3-F9A5C4B28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8925CEF3-DB73-43C0-9D4D-D22B72B58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DD10396-5D37-4AED-A0DD-88F2408A7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200032CA-4FE2-4AFC-B0B4-4949E12B5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78433537-88A2-4EB4-B429-43225BB7D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8BE0D5B-81C0-4EF4-A0D8-2B82B105F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ADBB8A5-1EF4-4631-991A-DAF333507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</p:grpSp>
      <p:sp>
        <p:nvSpPr>
          <p:cNvPr id="33" name="Title 3">
            <a:extLst>
              <a:ext uri="{FF2B5EF4-FFF2-40B4-BE49-F238E27FC236}">
                <a16:creationId xmlns:a16="http://schemas.microsoft.com/office/drawing/2014/main" id="{3CDCAFE2-6247-4C31-A364-6F35BCFC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969" y="6618264"/>
            <a:ext cx="14909006" cy="2431435"/>
          </a:xfrm>
          <a:prstGeom prst="rect">
            <a:avLst/>
          </a:prstGeom>
        </p:spPr>
        <p:txBody>
          <a:bodyPr/>
          <a:lstStyle>
            <a:lvl1pPr algn="l">
              <a:defRPr sz="72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bo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4384001" cy="65933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38" y="9463929"/>
            <a:ext cx="22250484" cy="2808284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Here’s room for 3 bullet points</a:t>
            </a:r>
          </a:p>
          <a:p>
            <a:pPr lvl="0"/>
            <a:r>
              <a:rPr lang="en-US"/>
              <a:t>This is the second one</a:t>
            </a:r>
          </a:p>
          <a:p>
            <a:pPr lvl="0"/>
            <a:r>
              <a:rPr lang="en-US"/>
              <a:t>And now for something completely different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950367"/>
            <a:ext cx="24384000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936000" anchor="ctr" anchorCtr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6BCAAC-A2CE-9843-BA2F-FE8031E22F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9748" y="7560460"/>
            <a:ext cx="22213073" cy="19034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200" b="0" i="0">
                <a:latin typeface="Akkurat-Light" panose="02000503030000020004" pitchFamily="2" charset="77"/>
              </a:defRPr>
            </a:lvl1pPr>
            <a:lvl2pPr marL="444500" indent="0">
              <a:buNone/>
              <a:defRPr sz="7200" b="0" i="0">
                <a:latin typeface="Akkurat-Light" panose="02000503030000020004" pitchFamily="2" charset="77"/>
              </a:defRPr>
            </a:lvl2pPr>
            <a:lvl3pPr marL="889000" indent="0">
              <a:buNone/>
              <a:defRPr sz="7200" b="0" i="0">
                <a:latin typeface="Akkurat-Light" panose="02000503030000020004" pitchFamily="2" charset="77"/>
              </a:defRPr>
            </a:lvl3pPr>
            <a:lvl4pPr marL="1333500" indent="0">
              <a:buNone/>
              <a:defRPr sz="7200" b="0" i="0">
                <a:latin typeface="Akkurat-Light" panose="02000503030000020004" pitchFamily="2" charset="77"/>
              </a:defRPr>
            </a:lvl4pPr>
            <a:lvl5pPr marL="1778000" indent="0">
              <a:buNone/>
              <a:defRPr sz="72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16252151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4384001" cy="659330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216" y="8982669"/>
            <a:ext cx="13465176" cy="338554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5600" b="0" i="0">
                <a:latin typeface="Akkurat-Light" panose="0200050303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Project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950367"/>
            <a:ext cx="24384000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936000" anchor="ctr" anchorCtr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0AFC8-50F0-214B-A263-EA1E7400E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216" y="7548812"/>
            <a:ext cx="13465176" cy="1077218"/>
          </a:xfrm>
          <a:prstGeom prst="rect">
            <a:avLst/>
          </a:prstGeom>
          <a:ln>
            <a:noFill/>
          </a:ln>
          <a:effectLst/>
        </p:spPr>
        <p:txBody>
          <a:bodyPr lIns="0" rIns="0">
            <a:noAutofit/>
          </a:bodyPr>
          <a:lstStyle>
            <a:lvl1pPr marL="0" indent="0">
              <a:buNone/>
              <a:defRPr sz="5600" b="0" i="0" baseline="0">
                <a:solidFill>
                  <a:srgbClr val="00A3DA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4800" b="0" i="0">
                <a:latin typeface="Akkurat" panose="02000503040000020004" pitchFamily="2" charset="77"/>
              </a:defRPr>
            </a:lvl2pPr>
            <a:lvl3pPr marL="889000" indent="0">
              <a:buNone/>
              <a:defRPr sz="4800" b="0" i="0">
                <a:latin typeface="Akkurat" panose="02000503040000020004" pitchFamily="2" charset="77"/>
              </a:defRPr>
            </a:lvl3pPr>
            <a:lvl4pPr marL="1333500" indent="0">
              <a:buNone/>
              <a:defRPr sz="4800" b="0" i="0">
                <a:latin typeface="Akkurat" panose="02000503040000020004" pitchFamily="2" charset="77"/>
              </a:defRPr>
            </a:lvl4pPr>
            <a:lvl5pPr marL="1778000" indent="0">
              <a:buNone/>
              <a:defRPr sz="4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3FEE55-035F-B24F-9C23-B7356B652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5938" y="4355432"/>
            <a:ext cx="7683501" cy="8084968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35000"/>
              </a:srgbClr>
            </a:solidFill>
          </a:ln>
        </p:spPr>
        <p:txBody>
          <a:bodyPr lIns="540000" tIns="576000" rIns="503999" bIns="57600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0" i="0">
                <a:latin typeface="Akkurat" panose="02000503040000020004" pitchFamily="2" charset="77"/>
              </a:defRPr>
            </a:lvl1pPr>
            <a:lvl2pPr marL="444500" indent="0">
              <a:buNone/>
              <a:defRPr sz="3200" b="0" i="0">
                <a:latin typeface="Akkurat" panose="02000503040000020004" pitchFamily="2" charset="77"/>
              </a:defRPr>
            </a:lvl2pPr>
            <a:lvl3pPr marL="889000" indent="0">
              <a:buNone/>
              <a:defRPr sz="3200" b="0" i="0">
                <a:latin typeface="Akkurat" panose="02000503040000020004" pitchFamily="2" charset="77"/>
              </a:defRPr>
            </a:lvl3pPr>
            <a:lvl4pPr marL="1333500" indent="0">
              <a:buNone/>
              <a:defRPr sz="3200" b="0" i="0">
                <a:latin typeface="Akkurat" panose="02000503040000020004" pitchFamily="2" charset="77"/>
              </a:defRPr>
            </a:lvl4pPr>
            <a:lvl5pPr marL="1778000" indent="0">
              <a:buNone/>
              <a:defRPr sz="3200" b="0" i="0">
                <a:latin typeface="Akkurat" panose="02000503040000020004" pitchFamily="2" charset="77"/>
              </a:defRPr>
            </a:lvl5pPr>
          </a:lstStyle>
          <a:p>
            <a:r>
              <a:rPr lang="en-US"/>
              <a:t>Edit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2686E5-ADAE-024D-A4A7-3B81383D8EDF}"/>
              </a:ext>
            </a:extLst>
          </p:cNvPr>
          <p:cNvCxnSpPr/>
          <p:nvPr userDrawn="1"/>
        </p:nvCxnSpPr>
        <p:spPr>
          <a:xfrm>
            <a:off x="922338" y="8710865"/>
            <a:ext cx="13465176" cy="0"/>
          </a:xfrm>
          <a:prstGeom prst="line">
            <a:avLst/>
          </a:prstGeom>
          <a:noFill/>
          <a:ln w="12700" cap="flat">
            <a:solidFill>
              <a:srgbClr val="00A3E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11954038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215" y="4385912"/>
            <a:ext cx="22482935" cy="338554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5600" b="0" i="0">
                <a:latin typeface="Akkurat-Light" panose="0200050303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Software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0AFC8-50F0-214B-A263-EA1E7400E2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216" y="3058388"/>
            <a:ext cx="22482934" cy="1077218"/>
          </a:xfrm>
          <a:prstGeom prst="rect">
            <a:avLst/>
          </a:prstGeom>
          <a:ln>
            <a:noFill/>
          </a:ln>
          <a:effectLst/>
        </p:spPr>
        <p:txBody>
          <a:bodyPr lIns="0" rIns="0">
            <a:noAutofit/>
          </a:bodyPr>
          <a:lstStyle>
            <a:lvl1pPr marL="0" indent="0">
              <a:buNone/>
              <a:defRPr sz="5600" b="0" i="0" baseline="0">
                <a:solidFill>
                  <a:srgbClr val="00A3DA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4800" b="0" i="0">
                <a:latin typeface="Akkurat" panose="02000503040000020004" pitchFamily="2" charset="77"/>
              </a:defRPr>
            </a:lvl2pPr>
            <a:lvl3pPr marL="889000" indent="0">
              <a:buNone/>
              <a:defRPr sz="4800" b="0" i="0">
                <a:latin typeface="Akkurat" panose="02000503040000020004" pitchFamily="2" charset="77"/>
              </a:defRPr>
            </a:lvl3pPr>
            <a:lvl4pPr marL="1333500" indent="0">
              <a:buNone/>
              <a:defRPr sz="4800" b="0" i="0">
                <a:latin typeface="Akkurat" panose="02000503040000020004" pitchFamily="2" charset="77"/>
              </a:defRPr>
            </a:lvl4pPr>
            <a:lvl5pPr marL="1778000" indent="0">
              <a:buNone/>
              <a:defRPr sz="4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Software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2686E5-ADAE-024D-A4A7-3B81383D8EDF}"/>
              </a:ext>
            </a:extLst>
          </p:cNvPr>
          <p:cNvCxnSpPr>
            <a:cxnSpLocks/>
          </p:cNvCxnSpPr>
          <p:nvPr userDrawn="1"/>
        </p:nvCxnSpPr>
        <p:spPr>
          <a:xfrm>
            <a:off x="922338" y="4113949"/>
            <a:ext cx="22517101" cy="0"/>
          </a:xfrm>
          <a:prstGeom prst="line">
            <a:avLst/>
          </a:prstGeom>
          <a:noFill/>
          <a:ln w="22225" cap="flat">
            <a:solidFill>
              <a:srgbClr val="00A3E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2FBF399-2052-2D47-BABC-1503C6D819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338" y="11053493"/>
            <a:ext cx="7683501" cy="1748107"/>
          </a:xfrm>
          <a:prstGeom prst="rect">
            <a:avLst/>
          </a:prstGeom>
          <a:noFill/>
          <a:ln>
            <a:solidFill>
              <a:srgbClr val="000000">
                <a:alpha val="35000"/>
              </a:srgbClr>
            </a:solidFill>
          </a:ln>
        </p:spPr>
        <p:txBody>
          <a:bodyPr lIns="1872000" tIns="360000" rIns="503999" bIns="360000">
            <a:noAutofit/>
          </a:bodyPr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3200" b="0" i="0">
                <a:solidFill>
                  <a:srgbClr val="00A3E3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3200" b="0" i="0">
                <a:latin typeface="Akkurat" panose="02000503040000020004" pitchFamily="2" charset="77"/>
              </a:defRPr>
            </a:lvl2pPr>
            <a:lvl3pPr marL="889000" indent="0">
              <a:buNone/>
              <a:defRPr sz="3200" b="0" i="0">
                <a:latin typeface="Akkurat" panose="02000503040000020004" pitchFamily="2" charset="77"/>
              </a:defRPr>
            </a:lvl3pPr>
            <a:lvl4pPr marL="1333500" indent="0">
              <a:buNone/>
              <a:defRPr sz="3200" b="0" i="0">
                <a:latin typeface="Akkurat" panose="02000503040000020004" pitchFamily="2" charset="77"/>
              </a:defRPr>
            </a:lvl4pPr>
            <a:lvl5pPr marL="1778000" indent="0">
              <a:buNone/>
              <a:defRPr sz="32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0ECAA-042D-8E40-9C05-29152B0E291E}"/>
              </a:ext>
            </a:extLst>
          </p:cNvPr>
          <p:cNvSpPr txBox="1"/>
          <p:nvPr userDrawn="1"/>
        </p:nvSpPr>
        <p:spPr>
          <a:xfrm>
            <a:off x="946917" y="10392350"/>
            <a:ext cx="2337178" cy="52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71437" rIns="71437" bIns="71437" numCol="1" spcCol="38100" rtlCol="0" anchor="ctr">
            <a:no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" panose="02000503040000020004" pitchFamily="2" charset="77"/>
                <a:ea typeface="Akkurat-Light"/>
                <a:cs typeface="Akkurat-Light"/>
                <a:sym typeface="Akkurat-Light"/>
              </a:rPr>
              <a:t>Contact person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5AE24E-4403-4984-BB85-F89538B5D2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29995" y="11955737"/>
            <a:ext cx="5248529" cy="5111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500">
                <a:latin typeface="Akkurat" panose="02000503000000000000" pitchFamily="2" charset="0"/>
              </a:defRPr>
            </a:lvl1pPr>
          </a:lstStyle>
          <a:p>
            <a:pPr lvl="0"/>
            <a:r>
              <a:rPr lang="en-US"/>
              <a:t>Organization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959936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84BA1E-07F4-BA49-A06C-7CEC2FEF6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9" y="2952750"/>
            <a:ext cx="20557226" cy="6465570"/>
          </a:xfrm>
          <a:prstGeom prst="rect">
            <a:avLst/>
          </a:prstGeom>
        </p:spPr>
        <p:txBody>
          <a:bodyPr>
            <a:noAutofit/>
          </a:bodyPr>
          <a:lstStyle>
            <a:lvl1pPr marL="857250" indent="-8572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2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1301750" indent="-857250">
              <a:buFont typeface="Arial" panose="020B0604020202020204" pitchFamily="34" charset="0"/>
              <a:buChar char="•"/>
              <a:defRPr sz="6600" b="0" i="0">
                <a:solidFill>
                  <a:schemeClr val="bg1"/>
                </a:solidFill>
                <a:latin typeface="Akkurat-Light" panose="02000503030000020004" pitchFamily="2" charset="77"/>
              </a:defRPr>
            </a:lvl2pPr>
            <a:lvl3pPr marL="1746250" indent="-857250">
              <a:buFont typeface="Arial" panose="020B0604020202020204" pitchFamily="34" charset="0"/>
              <a:buChar char="•"/>
              <a:defRPr sz="6000" b="0" i="0">
                <a:solidFill>
                  <a:schemeClr val="bg1"/>
                </a:solidFill>
                <a:latin typeface="Akkurat-Light" panose="02000503030000020004" pitchFamily="2" charset="77"/>
              </a:defRPr>
            </a:lvl3pPr>
            <a:lvl4pPr marL="2190750" indent="-857250">
              <a:buFont typeface="Arial" panose="020B0604020202020204" pitchFamily="34" charset="0"/>
              <a:buChar char="•"/>
              <a:defRPr sz="5400" b="0" i="0">
                <a:solidFill>
                  <a:schemeClr val="bg1"/>
                </a:solidFill>
                <a:latin typeface="Akkurat-Light" panose="02000503030000020004" pitchFamily="2" charset="77"/>
              </a:defRPr>
            </a:lvl4pPr>
            <a:lvl5pPr marL="2635250" indent="-857250">
              <a:buFont typeface="Arial" panose="020B0604020202020204" pitchFamily="34" charset="0"/>
              <a:buChar char="•"/>
              <a:defRPr sz="4800" b="0" i="0">
                <a:solidFill>
                  <a:schemeClr val="bg1"/>
                </a:solidFill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838675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3">
            <a:extLst>
              <a:ext uri="{FF2B5EF4-FFF2-40B4-BE49-F238E27FC236}">
                <a16:creationId xmlns:a16="http://schemas.microsoft.com/office/drawing/2014/main" id="{ABEDD30B-B9E7-49D4-8854-140066E46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721556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with 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0A3DC-3232-4FBD-B6E9-97BCCE0D3838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itle 3">
            <a:extLst>
              <a:ext uri="{FF2B5EF4-FFF2-40B4-BE49-F238E27FC236}">
                <a16:creationId xmlns:a16="http://schemas.microsoft.com/office/drawing/2014/main" id="{B582C09A-DE77-4F67-B3F4-0492E11A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4EA142F-B587-428E-8B3E-BFE6DC7A05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9" y="2952750"/>
            <a:ext cx="20557226" cy="6465570"/>
          </a:xfrm>
          <a:prstGeom prst="rect">
            <a:avLst/>
          </a:prstGeom>
        </p:spPr>
        <p:txBody>
          <a:bodyPr>
            <a:noAutofit/>
          </a:bodyPr>
          <a:lstStyle>
            <a:lvl1pPr marL="857250" indent="-8572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2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1301750" indent="-857250">
              <a:buFont typeface="Arial" panose="020B0604020202020204" pitchFamily="34" charset="0"/>
              <a:buChar char="•"/>
              <a:defRPr sz="6600" b="0" i="0">
                <a:solidFill>
                  <a:schemeClr val="bg1"/>
                </a:solidFill>
                <a:latin typeface="Akkurat-Light" panose="02000503030000020004" pitchFamily="2" charset="77"/>
              </a:defRPr>
            </a:lvl2pPr>
            <a:lvl3pPr marL="1746250" indent="-857250">
              <a:buFont typeface="Arial" panose="020B0604020202020204" pitchFamily="34" charset="0"/>
              <a:buChar char="•"/>
              <a:defRPr sz="6000" b="0" i="0">
                <a:solidFill>
                  <a:schemeClr val="bg1"/>
                </a:solidFill>
                <a:latin typeface="Akkurat-Light" panose="02000503030000020004" pitchFamily="2" charset="77"/>
              </a:defRPr>
            </a:lvl3pPr>
            <a:lvl4pPr marL="2190750" indent="-857250">
              <a:buFont typeface="Arial" panose="020B0604020202020204" pitchFamily="34" charset="0"/>
              <a:buChar char="•"/>
              <a:defRPr sz="5400" b="0" i="0">
                <a:solidFill>
                  <a:schemeClr val="bg1"/>
                </a:solidFill>
                <a:latin typeface="Akkurat-Light" panose="02000503030000020004" pitchFamily="2" charset="77"/>
              </a:defRPr>
            </a:lvl4pPr>
            <a:lvl5pPr marL="2635250" indent="-857250">
              <a:buFont typeface="Arial" panose="020B0604020202020204" pitchFamily="34" charset="0"/>
              <a:buChar char="•"/>
              <a:defRPr sz="4800" b="0" i="0">
                <a:solidFill>
                  <a:schemeClr val="bg1"/>
                </a:solidFill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85278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with 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8F1F536C-F94D-4181-A61C-EE06D5B8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25B3228-D62C-4559-A6D0-5F41FEF522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9" y="2952750"/>
            <a:ext cx="20557226" cy="6465570"/>
          </a:xfrm>
          <a:prstGeom prst="rect">
            <a:avLst/>
          </a:prstGeom>
        </p:spPr>
        <p:txBody>
          <a:bodyPr>
            <a:noAutofit/>
          </a:bodyPr>
          <a:lstStyle>
            <a:lvl1pPr marL="857250" indent="-8572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42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1301750" indent="-857250">
              <a:buFont typeface="Arial" panose="020B0604020202020204" pitchFamily="34" charset="0"/>
              <a:buChar char="•"/>
              <a:defRPr sz="4000" b="0" i="0">
                <a:solidFill>
                  <a:schemeClr val="bg1"/>
                </a:solidFill>
                <a:latin typeface="Akkurat-Light" panose="02000503030000020004" pitchFamily="2" charset="77"/>
              </a:defRPr>
            </a:lvl2pPr>
            <a:lvl3pPr marL="1746250" indent="-857250"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Akkurat-Light" panose="02000503030000020004" pitchFamily="2" charset="77"/>
              </a:defRPr>
            </a:lvl3pPr>
            <a:lvl4pPr marL="2190750" indent="-857250"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Akkurat-Light" panose="02000503030000020004" pitchFamily="2" charset="77"/>
              </a:defRPr>
            </a:lvl4pPr>
            <a:lvl5pPr marL="2635250" indent="-857250">
              <a:buFont typeface="Arial" panose="020B0604020202020204" pitchFamily="34" charset="0"/>
              <a:buChar char="•"/>
              <a:defRPr sz="3600" b="0" i="0">
                <a:solidFill>
                  <a:schemeClr val="bg1"/>
                </a:solidFill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460322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B1AAD-1AD0-6B4D-8FCC-93496B958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t="16272" r="-648" b="4235"/>
          <a:stretch/>
        </p:blipFill>
        <p:spPr>
          <a:xfrm>
            <a:off x="0" y="1348"/>
            <a:ext cx="24543026" cy="13787999"/>
          </a:xfrm>
          <a:prstGeom prst="rect">
            <a:avLst/>
          </a:prstGeom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3F38656-CCE3-9E43-ABD7-B6DDA7605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1918" y="2962848"/>
            <a:ext cx="14909006" cy="150976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7200" b="0" i="0">
                <a:latin typeface="Akkurat" panose="02000503040000020004" pitchFamily="2" charset="77"/>
              </a:defRPr>
            </a:lvl1pPr>
            <a:lvl2pPr marL="444500" indent="0">
              <a:buFontTx/>
              <a:buNone/>
              <a:defRPr sz="7600" b="0" i="0">
                <a:latin typeface="Akkurat" panose="02000503040000020004" pitchFamily="2" charset="77"/>
              </a:defRPr>
            </a:lvl2pPr>
            <a:lvl3pPr marL="889000" indent="0">
              <a:buFontTx/>
              <a:buNone/>
              <a:defRPr sz="7600" b="0" i="0">
                <a:latin typeface="Akkurat" panose="02000503040000020004" pitchFamily="2" charset="77"/>
              </a:defRPr>
            </a:lvl3pPr>
            <a:lvl4pPr marL="1333500" indent="0">
              <a:buFontTx/>
              <a:buNone/>
              <a:defRPr sz="7600" b="0" i="0">
                <a:latin typeface="Akkurat" panose="02000503040000020004" pitchFamily="2" charset="77"/>
              </a:defRPr>
            </a:lvl4pPr>
            <a:lvl5pPr marL="1778000" indent="0">
              <a:buFontTx/>
              <a:buNone/>
              <a:defRPr sz="7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1D8D5E-B7CF-43C0-853D-E6DAAC4D147F}"/>
              </a:ext>
            </a:extLst>
          </p:cNvPr>
          <p:cNvGrpSpPr/>
          <p:nvPr userDrawn="1"/>
        </p:nvGrpSpPr>
        <p:grpSpPr>
          <a:xfrm>
            <a:off x="957395" y="12509506"/>
            <a:ext cx="5165196" cy="464166"/>
            <a:chOff x="3608393" y="3684600"/>
            <a:chExt cx="3038479" cy="273051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690ACF72-14A8-4D2C-8F71-83D664BB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3E7FB758-9C9D-4727-81AE-270F7E86C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5CB8E8AD-DA35-4F3C-A11C-981B87B2C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956EAF9-516D-4689-9D64-3E1A74329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430234F-42EB-4D5E-B6CA-433285EEB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529815A-D432-4573-B607-9C914A506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CF7080C-7869-489B-AF7E-1C69BA4C1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4866122-1778-4715-A440-FA619AFDD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A4E675D-C802-4EA1-BF72-E6F643BB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2985B62-4EC6-4278-A58F-C8CEF1C1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BBD71CA-3625-45A4-8AF1-ABF5E7754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68EA3DFA-DA89-48D3-8943-DA52E7B9E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718F195-D954-42D9-9D4B-4255BD5C5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20F3751-6ADB-4C43-95BC-FF021B897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E750ABB-D55F-4C33-A3B2-1971FEFD0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DACFD73-0553-4E33-B734-B10B5003E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A243984-CAD4-488F-990D-EC79E0943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C172E11C-8B37-46AF-A781-16B3B856B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5398923-B2B5-4411-961D-A069D934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5815C14-61D1-4815-B678-E556CBD1E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7D8B0C12-67B9-4D6F-8FBA-541B5B8AB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78A8E621-943E-4CB5-9C76-604936E0B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088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B1AAD-1AD0-6B4D-8FCC-93496B958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48" b="37466"/>
          <a:stretch/>
        </p:blipFill>
        <p:spPr>
          <a:xfrm>
            <a:off x="-4763" y="36000"/>
            <a:ext cx="24384000" cy="13680000"/>
          </a:xfrm>
          <a:prstGeom prst="rect">
            <a:avLst/>
          </a:prstGeom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4988B8-2742-5B40-B93E-17A0FB28BF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7969" y="5497831"/>
            <a:ext cx="14909006" cy="1799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00" b="0" i="0">
                <a:latin typeface="Akkurat-Light" panose="02000503030000020004" pitchFamily="2" charset="77"/>
              </a:defRPr>
            </a:lvl1pPr>
            <a:lvl2pPr marL="444500" indent="0">
              <a:buNone/>
              <a:defRPr b="0" i="0">
                <a:latin typeface="Akkurat-Light" panose="02000503030000020004" pitchFamily="2" charset="77"/>
              </a:defRPr>
            </a:lvl2pPr>
            <a:lvl3pPr marL="889000" indent="0">
              <a:buNone/>
              <a:defRPr b="0" i="0">
                <a:latin typeface="Akkurat-Light" panose="02000503030000020004" pitchFamily="2" charset="77"/>
              </a:defRPr>
            </a:lvl3pPr>
            <a:lvl4pPr marL="1333500" indent="0">
              <a:buNone/>
              <a:defRPr b="0" i="0">
                <a:latin typeface="Akkurat-Light" panose="02000503030000020004" pitchFamily="2" charset="77"/>
              </a:defRPr>
            </a:lvl4pPr>
            <a:lvl5pPr marL="1778000" indent="0">
              <a:buNone/>
              <a:defRPr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Place, 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77AF84-4345-4A25-B9D7-EEE98B3107BE}"/>
              </a:ext>
            </a:extLst>
          </p:cNvPr>
          <p:cNvGrpSpPr/>
          <p:nvPr userDrawn="1"/>
        </p:nvGrpSpPr>
        <p:grpSpPr>
          <a:xfrm>
            <a:off x="949414" y="462405"/>
            <a:ext cx="5064867" cy="455150"/>
            <a:chOff x="3608393" y="3684600"/>
            <a:chExt cx="3038479" cy="273051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369AA4E0-9AFE-4F97-90C3-146116A2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2232189F-9AAF-4DA7-AAE7-4F4142AE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0BC6EEA-0C68-4D3A-82D0-117C45067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26FD8F5-8E51-4444-9AF8-6820BAF20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BC3B28C-0984-4C32-9371-0DA5731A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EFFE378-2C44-44E9-8B07-D0A305641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E7CCD4E-CBC0-404D-8316-568387E4D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C15305D-CC00-4E56-8000-C0E99A01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4496777-D85A-4C50-B5A3-C7D4D41DA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D8CDA83-D2C5-4960-8361-226F4906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94CF458-4401-4E64-BACE-A19558094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2C03D54-32BA-4630-A9E1-BB90A19D9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3C7017A-95B8-4801-AEC2-3103B0EBF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42F48B6-3EA7-48D7-ACD5-12A687E6A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37EA0D7-27F5-47F4-B259-371EF1C9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0E5E5F6-5E61-48B4-93F5-A422A9FF7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3481135-B01F-4EC8-85D2-E8D7D043A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C0863B2-97FC-4DFD-8697-80B5D3EC3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A2230AF-0CCA-406F-9F3D-BDEC31C71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0A159A6-A252-426D-BCB1-CF3C12442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782D897A-64CE-4855-9CAD-086226D0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C09C297-86B3-4D53-BD48-AFE56BCEC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Akkurat-Light" panose="02000303000000000000" pitchFamily="2" charset="0"/>
              </a:endParaRPr>
            </a:p>
          </p:txBody>
        </p:sp>
      </p:grpSp>
      <p:sp>
        <p:nvSpPr>
          <p:cNvPr id="33" name="Title 3">
            <a:extLst>
              <a:ext uri="{FF2B5EF4-FFF2-40B4-BE49-F238E27FC236}">
                <a16:creationId xmlns:a16="http://schemas.microsoft.com/office/drawing/2014/main" id="{46EA1E82-23C7-4808-85D7-7F3FDE853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969" y="2982727"/>
            <a:ext cx="14909006" cy="2431435"/>
          </a:xfrm>
          <a:prstGeom prst="rect">
            <a:avLst/>
          </a:prstGeom>
        </p:spPr>
        <p:txBody>
          <a:bodyPr/>
          <a:lstStyle>
            <a:lvl1pPr algn="l">
              <a:defRPr sz="72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27195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284C30C-9B75-4AD8-917D-9E72E7EC8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746" y="2953512"/>
            <a:ext cx="22495565" cy="8720138"/>
          </a:xfrm>
          <a:prstGeom prst="rect">
            <a:avLst/>
          </a:prstGeom>
        </p:spPr>
        <p:txBody>
          <a:bodyPr/>
          <a:lstStyle>
            <a:lvl1pPr marL="611187" indent="-611187">
              <a:buFont typeface="Akkurat-Light" panose="02000303000000000000" pitchFamily="2" charset="0"/>
              <a:buChar char="•"/>
              <a:defRPr sz="7200"/>
            </a:lvl1pPr>
            <a:lvl2pPr marL="1055687" indent="-611187">
              <a:buFont typeface="Akkurat-Light" panose="02000303000000000000" pitchFamily="2" charset="0"/>
              <a:buChar char="•"/>
              <a:defRPr sz="6600"/>
            </a:lvl2pPr>
            <a:lvl3pPr marL="1500187" indent="-611187">
              <a:buFont typeface="Akkurat-Light" panose="02000303000000000000" pitchFamily="2" charset="0"/>
              <a:buChar char="•"/>
              <a:defRPr sz="6000"/>
            </a:lvl3pPr>
            <a:lvl4pPr marL="1944687" indent="-611187">
              <a:buFont typeface="Akkurat-Light" panose="02000303000000000000" pitchFamily="2" charset="0"/>
              <a:buChar char="•"/>
              <a:defRPr sz="5400"/>
            </a:lvl4pPr>
            <a:lvl5pPr marL="2389187" indent="-611187">
              <a:buFont typeface="Akkurat-Light" panose="02000303000000000000" pitchFamily="2" charset="0"/>
              <a:buChar char="•"/>
              <a:defRPr sz="4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7F1860C8-AACD-45F5-BD66-84A2F25F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166154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itle 3">
            <a:extLst>
              <a:ext uri="{FF2B5EF4-FFF2-40B4-BE49-F238E27FC236}">
                <a16:creationId xmlns:a16="http://schemas.microsoft.com/office/drawing/2014/main" id="{7F1860C8-AACD-45F5-BD66-84A2F25F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046064A8-4B76-4912-8799-E0E0D552EF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746" y="2953512"/>
            <a:ext cx="22495565" cy="8720138"/>
          </a:xfrm>
          <a:prstGeom prst="rect">
            <a:avLst/>
          </a:prstGeom>
        </p:spPr>
        <p:txBody>
          <a:bodyPr/>
          <a:lstStyle>
            <a:lvl1pPr marL="611187" indent="-611187">
              <a:buFont typeface="Akkurat-Light" panose="02000303000000000000" pitchFamily="2" charset="0"/>
              <a:buChar char="•"/>
              <a:defRPr sz="7200"/>
            </a:lvl1pPr>
            <a:lvl2pPr marL="1055687" indent="-611187">
              <a:buFont typeface="Akkurat-Light" panose="02000303000000000000" pitchFamily="2" charset="0"/>
              <a:buChar char="•"/>
              <a:defRPr sz="6600"/>
            </a:lvl2pPr>
            <a:lvl3pPr marL="1500187" indent="-611187">
              <a:buFont typeface="Akkurat-Light" panose="02000303000000000000" pitchFamily="2" charset="0"/>
              <a:buChar char="•"/>
              <a:defRPr sz="6000"/>
            </a:lvl3pPr>
            <a:lvl4pPr marL="1944687" indent="-611187">
              <a:buFont typeface="Akkurat-Light" panose="02000303000000000000" pitchFamily="2" charset="0"/>
              <a:buChar char="•"/>
              <a:defRPr sz="5400"/>
            </a:lvl4pPr>
            <a:lvl5pPr marL="2389187" indent="-611187">
              <a:buFont typeface="Akkurat-Light" panose="02000303000000000000" pitchFamily="2" charset="0"/>
              <a:buChar char="•"/>
              <a:defRPr sz="4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558458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A7F04793-DE86-4CF0-866B-E3594B5BF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C569B7D-9644-4087-BD0D-3A5E54D138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9746" y="2953512"/>
            <a:ext cx="22495565" cy="8720138"/>
          </a:xfrm>
          <a:prstGeom prst="rect">
            <a:avLst/>
          </a:prstGeom>
        </p:spPr>
        <p:txBody>
          <a:bodyPr/>
          <a:lstStyle>
            <a:lvl1pPr marL="611187" indent="-611187">
              <a:buFont typeface="Akkurat-Light" panose="02000303000000000000" pitchFamily="2" charset="0"/>
              <a:buChar char="•"/>
              <a:defRPr/>
            </a:lvl1pPr>
            <a:lvl2pPr marL="1055687" indent="-611187">
              <a:buFont typeface="Akkurat-Light" panose="02000303000000000000" pitchFamily="2" charset="0"/>
              <a:buChar char="•"/>
              <a:defRPr/>
            </a:lvl2pPr>
            <a:lvl3pPr marL="1500187" indent="-611187">
              <a:buFont typeface="Akkurat-Light" panose="02000303000000000000" pitchFamily="2" charset="0"/>
              <a:buChar char="•"/>
              <a:defRPr/>
            </a:lvl3pPr>
            <a:lvl4pPr marL="1944687" indent="-611187">
              <a:buFont typeface="Akkurat-Light" panose="02000303000000000000" pitchFamily="2" charset="0"/>
              <a:buChar char="•"/>
              <a:defRPr/>
            </a:lvl4pPr>
            <a:lvl5pPr marL="2389187" indent="-611187">
              <a:buFont typeface="Akkurat-Light" panose="02000303000000000000" pitchFamily="2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283627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42EE58-3A2B-2C4C-88D8-5341B7D610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2338" y="1660525"/>
            <a:ext cx="22536150" cy="11277600"/>
          </a:xfrm>
          <a:prstGeom prst="rect">
            <a:avLst/>
          </a:prstGeom>
        </p:spPr>
        <p:txBody>
          <a:bodyPr/>
          <a:lstStyle>
            <a:lvl1pPr>
              <a:defRPr>
                <a:latin typeface="Akkurat-Light" panose="02000303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D035B7-F37D-DC46-812C-66E34DD2B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1599" y="12312000"/>
            <a:ext cx="22536000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432000" anchor="ctr" anchorCtr="0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9C404A4-0285-4AB8-95E1-C369F2D4A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967430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Freeform 1">
            <a:extLst>
              <a:ext uri="{FF2B5EF4-FFF2-40B4-BE49-F238E27FC236}">
                <a16:creationId xmlns:a16="http://schemas.microsoft.com/office/drawing/2014/main" id="{BA233E1D-27E0-5C4E-A668-DABEEEAD6F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76336" y="1767416"/>
            <a:ext cx="9445623" cy="10973421"/>
          </a:xfrm>
          <a:custGeom>
            <a:avLst/>
            <a:gdLst>
              <a:gd name="T0" fmla="*/ 17792 w 18077"/>
              <a:gd name="T1" fmla="*/ 2181 h 21000"/>
              <a:gd name="T2" fmla="*/ 16683 w 18077"/>
              <a:gd name="T3" fmla="*/ 1466 h 21000"/>
              <a:gd name="T4" fmla="*/ 15739 w 18077"/>
              <a:gd name="T5" fmla="*/ 431 h 21000"/>
              <a:gd name="T6" fmla="*/ 9839 w 18077"/>
              <a:gd name="T7" fmla="*/ 2272 h 21000"/>
              <a:gd name="T8" fmla="*/ 10224 w 18077"/>
              <a:gd name="T9" fmla="*/ 5378 h 21000"/>
              <a:gd name="T10" fmla="*/ 10480 w 18077"/>
              <a:gd name="T11" fmla="*/ 5635 h 21000"/>
              <a:gd name="T12" fmla="*/ 12203 w 18077"/>
              <a:gd name="T13" fmla="*/ 6753 h 21000"/>
              <a:gd name="T14" fmla="*/ 11213 w 18077"/>
              <a:gd name="T15" fmla="*/ 7256 h 21000"/>
              <a:gd name="T16" fmla="*/ 8860 w 18077"/>
              <a:gd name="T17" fmla="*/ 9419 h 21000"/>
              <a:gd name="T18" fmla="*/ 8081 w 18077"/>
              <a:gd name="T19" fmla="*/ 6826 h 21000"/>
              <a:gd name="T20" fmla="*/ 9134 w 18077"/>
              <a:gd name="T21" fmla="*/ 6285 h 21000"/>
              <a:gd name="T22" fmla="*/ 8191 w 18077"/>
              <a:gd name="T23" fmla="*/ 5003 h 21000"/>
              <a:gd name="T24" fmla="*/ 6835 w 18077"/>
              <a:gd name="T25" fmla="*/ 4453 h 21000"/>
              <a:gd name="T26" fmla="*/ 3152 w 18077"/>
              <a:gd name="T27" fmla="*/ 11864 h 21000"/>
              <a:gd name="T28" fmla="*/ 5992 w 18077"/>
              <a:gd name="T29" fmla="*/ 13752 h 21000"/>
              <a:gd name="T30" fmla="*/ 5351 w 18077"/>
              <a:gd name="T31" fmla="*/ 13962 h 21000"/>
              <a:gd name="T32" fmla="*/ 3903 w 18077"/>
              <a:gd name="T33" fmla="*/ 14402 h 21000"/>
              <a:gd name="T34" fmla="*/ 2547 w 18077"/>
              <a:gd name="T35" fmla="*/ 14943 h 21000"/>
              <a:gd name="T36" fmla="*/ 815 w 18077"/>
              <a:gd name="T37" fmla="*/ 15758 h 21000"/>
              <a:gd name="T38" fmla="*/ 4627 w 18077"/>
              <a:gd name="T39" fmla="*/ 16445 h 21000"/>
              <a:gd name="T40" fmla="*/ 5634 w 18077"/>
              <a:gd name="T41" fmla="*/ 15648 h 21000"/>
              <a:gd name="T42" fmla="*/ 6285 w 18077"/>
              <a:gd name="T43" fmla="*/ 15767 h 21000"/>
              <a:gd name="T44" fmla="*/ 7247 w 18077"/>
              <a:gd name="T45" fmla="*/ 16244 h 21000"/>
              <a:gd name="T46" fmla="*/ 8108 w 18077"/>
              <a:gd name="T47" fmla="*/ 16097 h 21000"/>
              <a:gd name="T48" fmla="*/ 11671 w 18077"/>
              <a:gd name="T49" fmla="*/ 18186 h 21000"/>
              <a:gd name="T50" fmla="*/ 10902 w 18077"/>
              <a:gd name="T51" fmla="*/ 20568 h 21000"/>
              <a:gd name="T52" fmla="*/ 12303 w 18077"/>
              <a:gd name="T53" fmla="*/ 20999 h 21000"/>
              <a:gd name="T54" fmla="*/ 12029 w 18077"/>
              <a:gd name="T55" fmla="*/ 18946 h 21000"/>
              <a:gd name="T56" fmla="*/ 13027 w 18077"/>
              <a:gd name="T57" fmla="*/ 17792 h 21000"/>
              <a:gd name="T58" fmla="*/ 13348 w 18077"/>
              <a:gd name="T59" fmla="*/ 15547 h 21000"/>
              <a:gd name="T60" fmla="*/ 12716 w 18077"/>
              <a:gd name="T61" fmla="*/ 12771 h 21000"/>
              <a:gd name="T62" fmla="*/ 13559 w 18077"/>
              <a:gd name="T63" fmla="*/ 12725 h 21000"/>
              <a:gd name="T64" fmla="*/ 15840 w 18077"/>
              <a:gd name="T65" fmla="*/ 12515 h 21000"/>
              <a:gd name="T66" fmla="*/ 15730 w 18077"/>
              <a:gd name="T67" fmla="*/ 11369 h 21000"/>
              <a:gd name="T68" fmla="*/ 17251 w 18077"/>
              <a:gd name="T69" fmla="*/ 9849 h 21000"/>
              <a:gd name="T70" fmla="*/ 17104 w 18077"/>
              <a:gd name="T71" fmla="*/ 8475 h 21000"/>
              <a:gd name="T72" fmla="*/ 17031 w 18077"/>
              <a:gd name="T73" fmla="*/ 6826 h 21000"/>
              <a:gd name="T74" fmla="*/ 17434 w 18077"/>
              <a:gd name="T75" fmla="*/ 5305 h 21000"/>
              <a:gd name="T76" fmla="*/ 7907 w 18077"/>
              <a:gd name="T77" fmla="*/ 2007 h 21000"/>
              <a:gd name="T78" fmla="*/ 6936 w 18077"/>
              <a:gd name="T79" fmla="*/ 2382 h 21000"/>
              <a:gd name="T80" fmla="*/ 6871 w 18077"/>
              <a:gd name="T81" fmla="*/ 2593 h 21000"/>
              <a:gd name="T82" fmla="*/ 7192 w 18077"/>
              <a:gd name="T83" fmla="*/ 3372 h 21000"/>
              <a:gd name="T84" fmla="*/ 13366 w 18077"/>
              <a:gd name="T85" fmla="*/ 357 h 21000"/>
              <a:gd name="T86" fmla="*/ 12963 w 18077"/>
              <a:gd name="T87" fmla="*/ 513 h 21000"/>
              <a:gd name="T88" fmla="*/ 1933 w 18077"/>
              <a:gd name="T89" fmla="*/ 13577 h 21000"/>
              <a:gd name="T90" fmla="*/ 2126 w 18077"/>
              <a:gd name="T91" fmla="*/ 14072 h 21000"/>
              <a:gd name="T92" fmla="*/ 2913 w 18077"/>
              <a:gd name="T93" fmla="*/ 13678 h 21000"/>
              <a:gd name="T94" fmla="*/ 403 w 18077"/>
              <a:gd name="T95" fmla="*/ 17426 h 21000"/>
              <a:gd name="T96" fmla="*/ 843 w 18077"/>
              <a:gd name="T97" fmla="*/ 17105 h 21000"/>
              <a:gd name="T98" fmla="*/ 2474 w 18077"/>
              <a:gd name="T99" fmla="*/ 17590 h 21000"/>
              <a:gd name="T100" fmla="*/ 4196 w 18077"/>
              <a:gd name="T101" fmla="*/ 16711 h 21000"/>
              <a:gd name="T102" fmla="*/ 2913 w 18077"/>
              <a:gd name="T103" fmla="*/ 16454 h 21000"/>
              <a:gd name="T104" fmla="*/ 2345 w 18077"/>
              <a:gd name="T105" fmla="*/ 13101 h 21000"/>
              <a:gd name="T106" fmla="*/ 3619 w 18077"/>
              <a:gd name="T107" fmla="*/ 13962 h 21000"/>
              <a:gd name="T108" fmla="*/ 9839 w 18077"/>
              <a:gd name="T109" fmla="*/ 944 h 21000"/>
              <a:gd name="T110" fmla="*/ 8402 w 18077"/>
              <a:gd name="T111" fmla="*/ 1301 h 21000"/>
              <a:gd name="T112" fmla="*/ 12340 w 18077"/>
              <a:gd name="T113" fmla="*/ 431 h 21000"/>
              <a:gd name="T114" fmla="*/ 11369 w 18077"/>
              <a:gd name="T115" fmla="*/ 761 h 2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077" h="21000">
                <a:moveTo>
                  <a:pt x="17874" y="3033"/>
                </a:moveTo>
                <a:lnTo>
                  <a:pt x="17874" y="3033"/>
                </a:lnTo>
                <a:cubicBezTo>
                  <a:pt x="17911" y="2886"/>
                  <a:pt x="17938" y="2749"/>
                  <a:pt x="17975" y="2602"/>
                </a:cubicBezTo>
                <a:cubicBezTo>
                  <a:pt x="17993" y="2520"/>
                  <a:pt x="18030" y="2410"/>
                  <a:pt x="18002" y="2318"/>
                </a:cubicBezTo>
                <a:cubicBezTo>
                  <a:pt x="17966" y="2236"/>
                  <a:pt x="17874" y="2208"/>
                  <a:pt x="17792" y="2181"/>
                </a:cubicBezTo>
                <a:cubicBezTo>
                  <a:pt x="17682" y="2144"/>
                  <a:pt x="17572" y="2098"/>
                  <a:pt x="17471" y="2062"/>
                </a:cubicBezTo>
                <a:cubicBezTo>
                  <a:pt x="17471" y="2062"/>
                  <a:pt x="17453" y="1842"/>
                  <a:pt x="17444" y="1823"/>
                </a:cubicBezTo>
                <a:cubicBezTo>
                  <a:pt x="17425" y="1750"/>
                  <a:pt x="17379" y="1668"/>
                  <a:pt x="17297" y="1649"/>
                </a:cubicBezTo>
                <a:cubicBezTo>
                  <a:pt x="17196" y="1622"/>
                  <a:pt x="17095" y="1603"/>
                  <a:pt x="16994" y="1576"/>
                </a:cubicBezTo>
                <a:cubicBezTo>
                  <a:pt x="16894" y="1539"/>
                  <a:pt x="16793" y="1503"/>
                  <a:pt x="16683" y="1466"/>
                </a:cubicBezTo>
                <a:cubicBezTo>
                  <a:pt x="16628" y="1448"/>
                  <a:pt x="16573" y="1429"/>
                  <a:pt x="16518" y="1411"/>
                </a:cubicBezTo>
                <a:cubicBezTo>
                  <a:pt x="16500" y="1402"/>
                  <a:pt x="16527" y="880"/>
                  <a:pt x="16527" y="834"/>
                </a:cubicBezTo>
                <a:cubicBezTo>
                  <a:pt x="16518" y="742"/>
                  <a:pt x="16500" y="632"/>
                  <a:pt x="16445" y="559"/>
                </a:cubicBezTo>
                <a:cubicBezTo>
                  <a:pt x="16371" y="467"/>
                  <a:pt x="16252" y="504"/>
                  <a:pt x="16142" y="495"/>
                </a:cubicBezTo>
                <a:cubicBezTo>
                  <a:pt x="16005" y="476"/>
                  <a:pt x="15868" y="458"/>
                  <a:pt x="15739" y="431"/>
                </a:cubicBezTo>
                <a:cubicBezTo>
                  <a:pt x="13944" y="980"/>
                  <a:pt x="13944" y="980"/>
                  <a:pt x="13944" y="980"/>
                </a:cubicBezTo>
                <a:cubicBezTo>
                  <a:pt x="13549" y="870"/>
                  <a:pt x="13549" y="870"/>
                  <a:pt x="13549" y="870"/>
                </a:cubicBezTo>
                <a:cubicBezTo>
                  <a:pt x="11974" y="1081"/>
                  <a:pt x="11974" y="1081"/>
                  <a:pt x="11974" y="1081"/>
                </a:cubicBezTo>
                <a:cubicBezTo>
                  <a:pt x="10480" y="1732"/>
                  <a:pt x="10480" y="1732"/>
                  <a:pt x="10480" y="1732"/>
                </a:cubicBezTo>
                <a:cubicBezTo>
                  <a:pt x="9839" y="2272"/>
                  <a:pt x="9839" y="2272"/>
                  <a:pt x="9839" y="2272"/>
                </a:cubicBezTo>
                <a:cubicBezTo>
                  <a:pt x="9381" y="3253"/>
                  <a:pt x="9381" y="3253"/>
                  <a:pt x="9381" y="3253"/>
                </a:cubicBezTo>
                <a:cubicBezTo>
                  <a:pt x="9692" y="4444"/>
                  <a:pt x="9692" y="4444"/>
                  <a:pt x="9692" y="4444"/>
                </a:cubicBezTo>
                <a:cubicBezTo>
                  <a:pt x="9427" y="4764"/>
                  <a:pt x="9427" y="4764"/>
                  <a:pt x="9427" y="4764"/>
                </a:cubicBezTo>
                <a:cubicBezTo>
                  <a:pt x="9381" y="5094"/>
                  <a:pt x="9381" y="5094"/>
                  <a:pt x="9381" y="5094"/>
                </a:cubicBezTo>
                <a:cubicBezTo>
                  <a:pt x="9665" y="5186"/>
                  <a:pt x="9940" y="5305"/>
                  <a:pt x="10224" y="5378"/>
                </a:cubicBezTo>
                <a:lnTo>
                  <a:pt x="10224" y="5378"/>
                </a:lnTo>
                <a:cubicBezTo>
                  <a:pt x="10334" y="5415"/>
                  <a:pt x="10407" y="5406"/>
                  <a:pt x="10471" y="5305"/>
                </a:cubicBezTo>
                <a:cubicBezTo>
                  <a:pt x="10526" y="5204"/>
                  <a:pt x="10609" y="5204"/>
                  <a:pt x="10709" y="5223"/>
                </a:cubicBezTo>
                <a:cubicBezTo>
                  <a:pt x="10764" y="5241"/>
                  <a:pt x="10938" y="5259"/>
                  <a:pt x="10947" y="5314"/>
                </a:cubicBezTo>
                <a:cubicBezTo>
                  <a:pt x="10966" y="5433"/>
                  <a:pt x="10563" y="5589"/>
                  <a:pt x="10480" y="5635"/>
                </a:cubicBezTo>
                <a:cubicBezTo>
                  <a:pt x="10352" y="6606"/>
                  <a:pt x="10352" y="6606"/>
                  <a:pt x="10352" y="6606"/>
                </a:cubicBezTo>
                <a:cubicBezTo>
                  <a:pt x="10728" y="6927"/>
                  <a:pt x="10728" y="6927"/>
                  <a:pt x="10728" y="6927"/>
                </a:cubicBezTo>
                <a:cubicBezTo>
                  <a:pt x="10728" y="6927"/>
                  <a:pt x="11516" y="7037"/>
                  <a:pt x="11525" y="7037"/>
                </a:cubicBezTo>
                <a:cubicBezTo>
                  <a:pt x="11580" y="7046"/>
                  <a:pt x="11726" y="6954"/>
                  <a:pt x="11781" y="6927"/>
                </a:cubicBezTo>
                <a:cubicBezTo>
                  <a:pt x="11919" y="6872"/>
                  <a:pt x="12065" y="6808"/>
                  <a:pt x="12203" y="6753"/>
                </a:cubicBezTo>
                <a:cubicBezTo>
                  <a:pt x="12212" y="6743"/>
                  <a:pt x="12267" y="6707"/>
                  <a:pt x="12285" y="6716"/>
                </a:cubicBezTo>
                <a:cubicBezTo>
                  <a:pt x="12331" y="6725"/>
                  <a:pt x="12377" y="6936"/>
                  <a:pt x="12359" y="6982"/>
                </a:cubicBezTo>
                <a:cubicBezTo>
                  <a:pt x="12322" y="7055"/>
                  <a:pt x="12194" y="7018"/>
                  <a:pt x="12130" y="7018"/>
                </a:cubicBezTo>
                <a:cubicBezTo>
                  <a:pt x="12010" y="7027"/>
                  <a:pt x="11891" y="7073"/>
                  <a:pt x="11772" y="7101"/>
                </a:cubicBezTo>
                <a:cubicBezTo>
                  <a:pt x="11589" y="7156"/>
                  <a:pt x="11397" y="7202"/>
                  <a:pt x="11213" y="7256"/>
                </a:cubicBezTo>
                <a:cubicBezTo>
                  <a:pt x="10581" y="7037"/>
                  <a:pt x="10581" y="7037"/>
                  <a:pt x="10581" y="7037"/>
                </a:cubicBezTo>
                <a:cubicBezTo>
                  <a:pt x="9839" y="7467"/>
                  <a:pt x="9839" y="7467"/>
                  <a:pt x="9839" y="7467"/>
                </a:cubicBezTo>
                <a:cubicBezTo>
                  <a:pt x="9454" y="8017"/>
                  <a:pt x="9454" y="8017"/>
                  <a:pt x="9454" y="8017"/>
                </a:cubicBezTo>
                <a:cubicBezTo>
                  <a:pt x="8860" y="8558"/>
                  <a:pt x="8860" y="8558"/>
                  <a:pt x="8860" y="8558"/>
                </a:cubicBezTo>
                <a:cubicBezTo>
                  <a:pt x="8860" y="9419"/>
                  <a:pt x="8860" y="9419"/>
                  <a:pt x="8860" y="9419"/>
                </a:cubicBezTo>
                <a:cubicBezTo>
                  <a:pt x="8402" y="9208"/>
                  <a:pt x="8402" y="9208"/>
                  <a:pt x="8402" y="9208"/>
                </a:cubicBezTo>
                <a:cubicBezTo>
                  <a:pt x="7943" y="8338"/>
                  <a:pt x="7943" y="8338"/>
                  <a:pt x="7943" y="8338"/>
                </a:cubicBezTo>
                <a:cubicBezTo>
                  <a:pt x="8191" y="7916"/>
                  <a:pt x="8191" y="7916"/>
                  <a:pt x="8191" y="7916"/>
                </a:cubicBezTo>
                <a:cubicBezTo>
                  <a:pt x="8191" y="7916"/>
                  <a:pt x="7779" y="6936"/>
                  <a:pt x="7779" y="6927"/>
                </a:cubicBezTo>
                <a:cubicBezTo>
                  <a:pt x="7788" y="6945"/>
                  <a:pt x="8053" y="6817"/>
                  <a:pt x="8081" y="6826"/>
                </a:cubicBezTo>
                <a:cubicBezTo>
                  <a:pt x="8227" y="6835"/>
                  <a:pt x="8429" y="7165"/>
                  <a:pt x="8576" y="7000"/>
                </a:cubicBezTo>
                <a:cubicBezTo>
                  <a:pt x="8603" y="6973"/>
                  <a:pt x="8603" y="6918"/>
                  <a:pt x="8621" y="6881"/>
                </a:cubicBezTo>
                <a:cubicBezTo>
                  <a:pt x="8640" y="6826"/>
                  <a:pt x="8676" y="6789"/>
                  <a:pt x="8713" y="6743"/>
                </a:cubicBezTo>
                <a:cubicBezTo>
                  <a:pt x="8805" y="6643"/>
                  <a:pt x="8896" y="6542"/>
                  <a:pt x="8988" y="6450"/>
                </a:cubicBezTo>
                <a:cubicBezTo>
                  <a:pt x="9034" y="6395"/>
                  <a:pt x="9088" y="6340"/>
                  <a:pt x="9134" y="6285"/>
                </a:cubicBezTo>
                <a:cubicBezTo>
                  <a:pt x="8860" y="5956"/>
                  <a:pt x="8860" y="5956"/>
                  <a:pt x="8860" y="5956"/>
                </a:cubicBezTo>
                <a:cubicBezTo>
                  <a:pt x="8402" y="6066"/>
                  <a:pt x="8402" y="6066"/>
                  <a:pt x="8402" y="6066"/>
                </a:cubicBezTo>
                <a:cubicBezTo>
                  <a:pt x="8191" y="5736"/>
                  <a:pt x="8191" y="5736"/>
                  <a:pt x="8191" y="5736"/>
                </a:cubicBezTo>
                <a:cubicBezTo>
                  <a:pt x="8301" y="5195"/>
                  <a:pt x="8301" y="5195"/>
                  <a:pt x="8301" y="5195"/>
                </a:cubicBezTo>
                <a:cubicBezTo>
                  <a:pt x="8310" y="5158"/>
                  <a:pt x="8209" y="5030"/>
                  <a:pt x="8191" y="5003"/>
                </a:cubicBezTo>
                <a:cubicBezTo>
                  <a:pt x="8127" y="4883"/>
                  <a:pt x="8072" y="4774"/>
                  <a:pt x="8017" y="4654"/>
                </a:cubicBezTo>
                <a:cubicBezTo>
                  <a:pt x="7907" y="4434"/>
                  <a:pt x="7613" y="4728"/>
                  <a:pt x="7449" y="4728"/>
                </a:cubicBezTo>
                <a:cubicBezTo>
                  <a:pt x="7330" y="4764"/>
                  <a:pt x="6927" y="5021"/>
                  <a:pt x="6954" y="4737"/>
                </a:cubicBezTo>
                <a:cubicBezTo>
                  <a:pt x="6963" y="4682"/>
                  <a:pt x="6936" y="4618"/>
                  <a:pt x="6927" y="4554"/>
                </a:cubicBezTo>
                <a:cubicBezTo>
                  <a:pt x="6917" y="4481"/>
                  <a:pt x="6917" y="4471"/>
                  <a:pt x="6835" y="4453"/>
                </a:cubicBezTo>
                <a:cubicBezTo>
                  <a:pt x="6789" y="4444"/>
                  <a:pt x="6349" y="4380"/>
                  <a:pt x="6349" y="4398"/>
                </a:cubicBezTo>
                <a:lnTo>
                  <a:pt x="5992" y="6386"/>
                </a:lnTo>
                <a:cubicBezTo>
                  <a:pt x="5241" y="9419"/>
                  <a:pt x="5241" y="9419"/>
                  <a:pt x="5241" y="9419"/>
                </a:cubicBezTo>
                <a:cubicBezTo>
                  <a:pt x="3426" y="11910"/>
                  <a:pt x="3426" y="11910"/>
                  <a:pt x="3426" y="11910"/>
                </a:cubicBezTo>
                <a:cubicBezTo>
                  <a:pt x="3335" y="11892"/>
                  <a:pt x="3243" y="11883"/>
                  <a:pt x="3152" y="11864"/>
                </a:cubicBezTo>
                <a:cubicBezTo>
                  <a:pt x="3088" y="11855"/>
                  <a:pt x="2987" y="11827"/>
                  <a:pt x="2941" y="11873"/>
                </a:cubicBezTo>
                <a:cubicBezTo>
                  <a:pt x="2886" y="11928"/>
                  <a:pt x="2913" y="12056"/>
                  <a:pt x="2913" y="12130"/>
                </a:cubicBezTo>
                <a:cubicBezTo>
                  <a:pt x="3326" y="12771"/>
                  <a:pt x="3326" y="12771"/>
                  <a:pt x="3326" y="12771"/>
                </a:cubicBezTo>
                <a:cubicBezTo>
                  <a:pt x="4810" y="13752"/>
                  <a:pt x="4810" y="13752"/>
                  <a:pt x="4810" y="13752"/>
                </a:cubicBezTo>
                <a:cubicBezTo>
                  <a:pt x="5992" y="13752"/>
                  <a:pt x="5992" y="13752"/>
                  <a:pt x="5992" y="13752"/>
                </a:cubicBezTo>
                <a:cubicBezTo>
                  <a:pt x="6633" y="13834"/>
                  <a:pt x="6633" y="13834"/>
                  <a:pt x="6633" y="13834"/>
                </a:cubicBezTo>
                <a:cubicBezTo>
                  <a:pt x="6798" y="13962"/>
                  <a:pt x="6798" y="13962"/>
                  <a:pt x="6798" y="13962"/>
                </a:cubicBezTo>
                <a:cubicBezTo>
                  <a:pt x="6560" y="13962"/>
                  <a:pt x="6560" y="13962"/>
                  <a:pt x="6560" y="13962"/>
                </a:cubicBezTo>
                <a:cubicBezTo>
                  <a:pt x="5571" y="13962"/>
                  <a:pt x="5571" y="13962"/>
                  <a:pt x="5571" y="13962"/>
                </a:cubicBezTo>
                <a:cubicBezTo>
                  <a:pt x="5497" y="13962"/>
                  <a:pt x="5424" y="13962"/>
                  <a:pt x="5351" y="13962"/>
                </a:cubicBezTo>
                <a:cubicBezTo>
                  <a:pt x="5259" y="13962"/>
                  <a:pt x="5195" y="13935"/>
                  <a:pt x="5112" y="13981"/>
                </a:cubicBezTo>
                <a:cubicBezTo>
                  <a:pt x="5039" y="14026"/>
                  <a:pt x="4966" y="14109"/>
                  <a:pt x="4948" y="14191"/>
                </a:cubicBezTo>
                <a:cubicBezTo>
                  <a:pt x="4929" y="14265"/>
                  <a:pt x="4938" y="14310"/>
                  <a:pt x="4874" y="14365"/>
                </a:cubicBezTo>
                <a:cubicBezTo>
                  <a:pt x="4728" y="14466"/>
                  <a:pt x="4508" y="14420"/>
                  <a:pt x="4352" y="14411"/>
                </a:cubicBezTo>
                <a:cubicBezTo>
                  <a:pt x="4205" y="14411"/>
                  <a:pt x="4049" y="14402"/>
                  <a:pt x="3903" y="14402"/>
                </a:cubicBezTo>
                <a:cubicBezTo>
                  <a:pt x="3362" y="14723"/>
                  <a:pt x="3362" y="14723"/>
                  <a:pt x="3362" y="14723"/>
                </a:cubicBezTo>
                <a:cubicBezTo>
                  <a:pt x="2913" y="14833"/>
                  <a:pt x="2913" y="14833"/>
                  <a:pt x="2913" y="14833"/>
                </a:cubicBezTo>
                <a:cubicBezTo>
                  <a:pt x="4059" y="15694"/>
                  <a:pt x="4059" y="15694"/>
                  <a:pt x="4059" y="15694"/>
                </a:cubicBezTo>
                <a:cubicBezTo>
                  <a:pt x="3619" y="15804"/>
                  <a:pt x="3619" y="15804"/>
                  <a:pt x="3619" y="15804"/>
                </a:cubicBezTo>
                <a:cubicBezTo>
                  <a:pt x="2547" y="14943"/>
                  <a:pt x="2547" y="14943"/>
                  <a:pt x="2547" y="14943"/>
                </a:cubicBezTo>
                <a:cubicBezTo>
                  <a:pt x="1218" y="14723"/>
                  <a:pt x="1218" y="14723"/>
                  <a:pt x="1218" y="14723"/>
                </a:cubicBezTo>
                <a:cubicBezTo>
                  <a:pt x="1109" y="14796"/>
                  <a:pt x="999" y="14869"/>
                  <a:pt x="889" y="14943"/>
                </a:cubicBezTo>
                <a:cubicBezTo>
                  <a:pt x="760" y="15034"/>
                  <a:pt x="486" y="15126"/>
                  <a:pt x="486" y="15309"/>
                </a:cubicBezTo>
                <a:cubicBezTo>
                  <a:pt x="476" y="15410"/>
                  <a:pt x="595" y="15492"/>
                  <a:pt x="650" y="15566"/>
                </a:cubicBezTo>
                <a:cubicBezTo>
                  <a:pt x="678" y="15593"/>
                  <a:pt x="770" y="15749"/>
                  <a:pt x="815" y="15758"/>
                </a:cubicBezTo>
                <a:cubicBezTo>
                  <a:pt x="815" y="15758"/>
                  <a:pt x="2547" y="16234"/>
                  <a:pt x="2547" y="16244"/>
                </a:cubicBezTo>
                <a:cubicBezTo>
                  <a:pt x="2574" y="16244"/>
                  <a:pt x="2776" y="16024"/>
                  <a:pt x="2813" y="16005"/>
                </a:cubicBezTo>
                <a:cubicBezTo>
                  <a:pt x="2932" y="15923"/>
                  <a:pt x="3014" y="15941"/>
                  <a:pt x="3142" y="15987"/>
                </a:cubicBezTo>
                <a:cubicBezTo>
                  <a:pt x="3317" y="16042"/>
                  <a:pt x="3491" y="16097"/>
                  <a:pt x="3674" y="16152"/>
                </a:cubicBezTo>
                <a:cubicBezTo>
                  <a:pt x="3985" y="16244"/>
                  <a:pt x="4306" y="16363"/>
                  <a:pt x="4627" y="16445"/>
                </a:cubicBezTo>
                <a:cubicBezTo>
                  <a:pt x="4764" y="16473"/>
                  <a:pt x="5011" y="16509"/>
                  <a:pt x="5057" y="16326"/>
                </a:cubicBezTo>
                <a:cubicBezTo>
                  <a:pt x="5067" y="16262"/>
                  <a:pt x="5048" y="16253"/>
                  <a:pt x="5011" y="16216"/>
                </a:cubicBezTo>
                <a:cubicBezTo>
                  <a:pt x="4975" y="16170"/>
                  <a:pt x="4948" y="16134"/>
                  <a:pt x="4920" y="16070"/>
                </a:cubicBezTo>
                <a:cubicBezTo>
                  <a:pt x="4883" y="15987"/>
                  <a:pt x="4847" y="15895"/>
                  <a:pt x="4810" y="15804"/>
                </a:cubicBezTo>
                <a:cubicBezTo>
                  <a:pt x="5634" y="15648"/>
                  <a:pt x="5634" y="15648"/>
                  <a:pt x="5634" y="15648"/>
                </a:cubicBezTo>
                <a:cubicBezTo>
                  <a:pt x="5607" y="15740"/>
                  <a:pt x="5552" y="15822"/>
                  <a:pt x="5534" y="15923"/>
                </a:cubicBezTo>
                <a:cubicBezTo>
                  <a:pt x="5515" y="16014"/>
                  <a:pt x="5506" y="16088"/>
                  <a:pt x="5607" y="16051"/>
                </a:cubicBezTo>
                <a:cubicBezTo>
                  <a:pt x="5690" y="16024"/>
                  <a:pt x="5754" y="16024"/>
                  <a:pt x="5836" y="16024"/>
                </a:cubicBezTo>
                <a:cubicBezTo>
                  <a:pt x="5864" y="16024"/>
                  <a:pt x="5974" y="16042"/>
                  <a:pt x="5992" y="16024"/>
                </a:cubicBezTo>
                <a:cubicBezTo>
                  <a:pt x="6093" y="15941"/>
                  <a:pt x="6184" y="15850"/>
                  <a:pt x="6285" y="15767"/>
                </a:cubicBezTo>
                <a:cubicBezTo>
                  <a:pt x="6377" y="15685"/>
                  <a:pt x="6523" y="15538"/>
                  <a:pt x="6652" y="15529"/>
                </a:cubicBezTo>
                <a:cubicBezTo>
                  <a:pt x="6716" y="15529"/>
                  <a:pt x="6707" y="15547"/>
                  <a:pt x="6734" y="15584"/>
                </a:cubicBezTo>
                <a:cubicBezTo>
                  <a:pt x="6743" y="15602"/>
                  <a:pt x="6807" y="15694"/>
                  <a:pt x="6826" y="15694"/>
                </a:cubicBezTo>
                <a:cubicBezTo>
                  <a:pt x="6633" y="16134"/>
                  <a:pt x="6633" y="16134"/>
                  <a:pt x="6633" y="16134"/>
                </a:cubicBezTo>
                <a:cubicBezTo>
                  <a:pt x="7247" y="16244"/>
                  <a:pt x="7247" y="16244"/>
                  <a:pt x="7247" y="16244"/>
                </a:cubicBezTo>
                <a:cubicBezTo>
                  <a:pt x="7330" y="16152"/>
                  <a:pt x="7412" y="16070"/>
                  <a:pt x="7494" y="15987"/>
                </a:cubicBezTo>
                <a:cubicBezTo>
                  <a:pt x="7559" y="15923"/>
                  <a:pt x="7613" y="15868"/>
                  <a:pt x="7678" y="15804"/>
                </a:cubicBezTo>
                <a:lnTo>
                  <a:pt x="7678" y="15804"/>
                </a:lnTo>
                <a:cubicBezTo>
                  <a:pt x="7769" y="15703"/>
                  <a:pt x="7898" y="15749"/>
                  <a:pt x="8008" y="15804"/>
                </a:cubicBezTo>
                <a:cubicBezTo>
                  <a:pt x="8145" y="15877"/>
                  <a:pt x="8182" y="15960"/>
                  <a:pt x="8108" y="16097"/>
                </a:cubicBezTo>
                <a:cubicBezTo>
                  <a:pt x="8044" y="16216"/>
                  <a:pt x="7998" y="16335"/>
                  <a:pt x="7943" y="16454"/>
                </a:cubicBezTo>
                <a:cubicBezTo>
                  <a:pt x="9006" y="17325"/>
                  <a:pt x="9006" y="17325"/>
                  <a:pt x="9006" y="17325"/>
                </a:cubicBezTo>
                <a:cubicBezTo>
                  <a:pt x="10050" y="16995"/>
                  <a:pt x="10050" y="16995"/>
                  <a:pt x="10050" y="16995"/>
                </a:cubicBezTo>
                <a:cubicBezTo>
                  <a:pt x="10352" y="17645"/>
                  <a:pt x="10352" y="17645"/>
                  <a:pt x="10352" y="17645"/>
                </a:cubicBezTo>
                <a:cubicBezTo>
                  <a:pt x="11671" y="18186"/>
                  <a:pt x="11671" y="18186"/>
                  <a:pt x="11671" y="18186"/>
                </a:cubicBezTo>
                <a:cubicBezTo>
                  <a:pt x="11580" y="18378"/>
                  <a:pt x="11497" y="18571"/>
                  <a:pt x="11406" y="18763"/>
                </a:cubicBezTo>
                <a:cubicBezTo>
                  <a:pt x="10938" y="19808"/>
                  <a:pt x="10938" y="19808"/>
                  <a:pt x="10938" y="19808"/>
                </a:cubicBezTo>
                <a:cubicBezTo>
                  <a:pt x="10902" y="19890"/>
                  <a:pt x="10865" y="19963"/>
                  <a:pt x="10838" y="20046"/>
                </a:cubicBezTo>
                <a:cubicBezTo>
                  <a:pt x="10810" y="20092"/>
                  <a:pt x="10783" y="20138"/>
                  <a:pt x="10764" y="20183"/>
                </a:cubicBezTo>
                <a:cubicBezTo>
                  <a:pt x="10718" y="20330"/>
                  <a:pt x="10838" y="20449"/>
                  <a:pt x="10902" y="20568"/>
                </a:cubicBezTo>
                <a:cubicBezTo>
                  <a:pt x="10947" y="20651"/>
                  <a:pt x="10966" y="20797"/>
                  <a:pt x="11067" y="20834"/>
                </a:cubicBezTo>
                <a:cubicBezTo>
                  <a:pt x="11113" y="20843"/>
                  <a:pt x="11177" y="20834"/>
                  <a:pt x="11222" y="20843"/>
                </a:cubicBezTo>
                <a:cubicBezTo>
                  <a:pt x="11287" y="20852"/>
                  <a:pt x="11342" y="20861"/>
                  <a:pt x="11406" y="20871"/>
                </a:cubicBezTo>
                <a:cubicBezTo>
                  <a:pt x="11644" y="20907"/>
                  <a:pt x="11891" y="20944"/>
                  <a:pt x="12130" y="20981"/>
                </a:cubicBezTo>
                <a:cubicBezTo>
                  <a:pt x="12194" y="20990"/>
                  <a:pt x="12249" y="20999"/>
                  <a:pt x="12303" y="20999"/>
                </a:cubicBezTo>
                <a:cubicBezTo>
                  <a:pt x="12716" y="20293"/>
                  <a:pt x="12716" y="20293"/>
                  <a:pt x="12716" y="20293"/>
                </a:cubicBezTo>
                <a:cubicBezTo>
                  <a:pt x="12542" y="19487"/>
                  <a:pt x="12542" y="19487"/>
                  <a:pt x="12542" y="19487"/>
                </a:cubicBezTo>
                <a:cubicBezTo>
                  <a:pt x="11882" y="19377"/>
                  <a:pt x="11882" y="19377"/>
                  <a:pt x="11882" y="19377"/>
                </a:cubicBezTo>
                <a:cubicBezTo>
                  <a:pt x="11882" y="18836"/>
                  <a:pt x="11882" y="18836"/>
                  <a:pt x="11882" y="18836"/>
                </a:cubicBezTo>
                <a:cubicBezTo>
                  <a:pt x="12029" y="18946"/>
                  <a:pt x="12029" y="18946"/>
                  <a:pt x="12029" y="18946"/>
                </a:cubicBezTo>
                <a:cubicBezTo>
                  <a:pt x="12038" y="18956"/>
                  <a:pt x="12249" y="18782"/>
                  <a:pt x="12267" y="18773"/>
                </a:cubicBezTo>
                <a:cubicBezTo>
                  <a:pt x="12542" y="18571"/>
                  <a:pt x="12826" y="18369"/>
                  <a:pt x="13101" y="18168"/>
                </a:cubicBezTo>
                <a:cubicBezTo>
                  <a:pt x="13128" y="18140"/>
                  <a:pt x="13183" y="18122"/>
                  <a:pt x="13201" y="18094"/>
                </a:cubicBezTo>
                <a:cubicBezTo>
                  <a:pt x="13238" y="18049"/>
                  <a:pt x="13229" y="17966"/>
                  <a:pt x="13229" y="17911"/>
                </a:cubicBezTo>
                <a:cubicBezTo>
                  <a:pt x="13247" y="17765"/>
                  <a:pt x="13146" y="17774"/>
                  <a:pt x="13027" y="17792"/>
                </a:cubicBezTo>
                <a:cubicBezTo>
                  <a:pt x="12917" y="17810"/>
                  <a:pt x="12817" y="17838"/>
                  <a:pt x="12716" y="17865"/>
                </a:cubicBezTo>
                <a:lnTo>
                  <a:pt x="12716" y="17865"/>
                </a:lnTo>
                <a:cubicBezTo>
                  <a:pt x="12716" y="17645"/>
                  <a:pt x="12716" y="17645"/>
                  <a:pt x="12716" y="17645"/>
                </a:cubicBezTo>
                <a:cubicBezTo>
                  <a:pt x="13348" y="16674"/>
                  <a:pt x="13348" y="16674"/>
                  <a:pt x="13348" y="16674"/>
                </a:cubicBezTo>
                <a:cubicBezTo>
                  <a:pt x="13348" y="15547"/>
                  <a:pt x="13348" y="15547"/>
                  <a:pt x="13348" y="15547"/>
                </a:cubicBezTo>
                <a:cubicBezTo>
                  <a:pt x="12029" y="13678"/>
                  <a:pt x="12029" y="13678"/>
                  <a:pt x="12029" y="13678"/>
                </a:cubicBezTo>
                <a:cubicBezTo>
                  <a:pt x="12404" y="13477"/>
                  <a:pt x="12404" y="13477"/>
                  <a:pt x="12404" y="13477"/>
                </a:cubicBezTo>
                <a:cubicBezTo>
                  <a:pt x="12340" y="13376"/>
                  <a:pt x="12047" y="13083"/>
                  <a:pt x="12212" y="12973"/>
                </a:cubicBezTo>
                <a:cubicBezTo>
                  <a:pt x="12285" y="12927"/>
                  <a:pt x="12395" y="12918"/>
                  <a:pt x="12469" y="12890"/>
                </a:cubicBezTo>
                <a:cubicBezTo>
                  <a:pt x="12514" y="12872"/>
                  <a:pt x="12670" y="12762"/>
                  <a:pt x="12716" y="12771"/>
                </a:cubicBezTo>
                <a:cubicBezTo>
                  <a:pt x="13064" y="12881"/>
                  <a:pt x="13064" y="12881"/>
                  <a:pt x="13064" y="12881"/>
                </a:cubicBezTo>
                <a:cubicBezTo>
                  <a:pt x="13064" y="12789"/>
                  <a:pt x="13036" y="12652"/>
                  <a:pt x="13146" y="12606"/>
                </a:cubicBezTo>
                <a:lnTo>
                  <a:pt x="13146" y="12606"/>
                </a:lnTo>
                <a:cubicBezTo>
                  <a:pt x="13201" y="12588"/>
                  <a:pt x="13284" y="12634"/>
                  <a:pt x="13330" y="12652"/>
                </a:cubicBezTo>
                <a:cubicBezTo>
                  <a:pt x="13403" y="12670"/>
                  <a:pt x="13476" y="12698"/>
                  <a:pt x="13559" y="12725"/>
                </a:cubicBezTo>
                <a:cubicBezTo>
                  <a:pt x="13705" y="12780"/>
                  <a:pt x="13852" y="12826"/>
                  <a:pt x="13999" y="12881"/>
                </a:cubicBezTo>
                <a:cubicBezTo>
                  <a:pt x="14255" y="12973"/>
                  <a:pt x="14448" y="12845"/>
                  <a:pt x="14677" y="12753"/>
                </a:cubicBezTo>
                <a:cubicBezTo>
                  <a:pt x="14887" y="12670"/>
                  <a:pt x="15089" y="12588"/>
                  <a:pt x="15290" y="12506"/>
                </a:cubicBezTo>
                <a:cubicBezTo>
                  <a:pt x="15336" y="12487"/>
                  <a:pt x="15382" y="12469"/>
                  <a:pt x="15428" y="12450"/>
                </a:cubicBezTo>
                <a:cubicBezTo>
                  <a:pt x="15538" y="12487"/>
                  <a:pt x="15730" y="12579"/>
                  <a:pt x="15840" y="12515"/>
                </a:cubicBezTo>
                <a:cubicBezTo>
                  <a:pt x="15895" y="12478"/>
                  <a:pt x="15904" y="12414"/>
                  <a:pt x="15932" y="12359"/>
                </a:cubicBezTo>
                <a:cubicBezTo>
                  <a:pt x="15968" y="12286"/>
                  <a:pt x="16014" y="12221"/>
                  <a:pt x="16051" y="12157"/>
                </a:cubicBezTo>
                <a:cubicBezTo>
                  <a:pt x="16106" y="12075"/>
                  <a:pt x="16161" y="11993"/>
                  <a:pt x="16207" y="11910"/>
                </a:cubicBezTo>
                <a:cubicBezTo>
                  <a:pt x="16115" y="11800"/>
                  <a:pt x="16023" y="11699"/>
                  <a:pt x="15923" y="11589"/>
                </a:cubicBezTo>
                <a:cubicBezTo>
                  <a:pt x="15858" y="11516"/>
                  <a:pt x="15804" y="11443"/>
                  <a:pt x="15730" y="11369"/>
                </a:cubicBezTo>
                <a:cubicBezTo>
                  <a:pt x="15657" y="11287"/>
                  <a:pt x="15593" y="11195"/>
                  <a:pt x="15703" y="11122"/>
                </a:cubicBezTo>
                <a:cubicBezTo>
                  <a:pt x="15794" y="11067"/>
                  <a:pt x="15849" y="11012"/>
                  <a:pt x="15923" y="10930"/>
                </a:cubicBezTo>
                <a:cubicBezTo>
                  <a:pt x="16289" y="10664"/>
                  <a:pt x="16665" y="10399"/>
                  <a:pt x="17040" y="10134"/>
                </a:cubicBezTo>
                <a:cubicBezTo>
                  <a:pt x="17123" y="10078"/>
                  <a:pt x="17123" y="10042"/>
                  <a:pt x="17159" y="9959"/>
                </a:cubicBezTo>
                <a:cubicBezTo>
                  <a:pt x="17178" y="9914"/>
                  <a:pt x="17224" y="9895"/>
                  <a:pt x="17251" y="9849"/>
                </a:cubicBezTo>
                <a:cubicBezTo>
                  <a:pt x="17297" y="9767"/>
                  <a:pt x="17279" y="9620"/>
                  <a:pt x="17279" y="9520"/>
                </a:cubicBezTo>
                <a:cubicBezTo>
                  <a:pt x="17279" y="9190"/>
                  <a:pt x="17279" y="9190"/>
                  <a:pt x="17279" y="9190"/>
                </a:cubicBezTo>
                <a:cubicBezTo>
                  <a:pt x="17279" y="9043"/>
                  <a:pt x="17279" y="8887"/>
                  <a:pt x="17279" y="8741"/>
                </a:cubicBezTo>
                <a:cubicBezTo>
                  <a:pt x="17279" y="8668"/>
                  <a:pt x="17288" y="8640"/>
                  <a:pt x="17233" y="8585"/>
                </a:cubicBezTo>
                <a:cubicBezTo>
                  <a:pt x="17196" y="8548"/>
                  <a:pt x="17141" y="8521"/>
                  <a:pt x="17104" y="8475"/>
                </a:cubicBezTo>
                <a:cubicBezTo>
                  <a:pt x="17050" y="8429"/>
                  <a:pt x="17013" y="8420"/>
                  <a:pt x="16940" y="8402"/>
                </a:cubicBezTo>
                <a:cubicBezTo>
                  <a:pt x="16518" y="8274"/>
                  <a:pt x="16088" y="8154"/>
                  <a:pt x="15666" y="8035"/>
                </a:cubicBezTo>
                <a:cubicBezTo>
                  <a:pt x="15602" y="7577"/>
                  <a:pt x="15602" y="7577"/>
                  <a:pt x="15602" y="7577"/>
                </a:cubicBezTo>
                <a:cubicBezTo>
                  <a:pt x="15923" y="6826"/>
                  <a:pt x="15923" y="6826"/>
                  <a:pt x="15923" y="6826"/>
                </a:cubicBezTo>
                <a:cubicBezTo>
                  <a:pt x="17031" y="6826"/>
                  <a:pt x="17031" y="6826"/>
                  <a:pt x="17031" y="6826"/>
                </a:cubicBezTo>
                <a:cubicBezTo>
                  <a:pt x="17095" y="6826"/>
                  <a:pt x="17224" y="6853"/>
                  <a:pt x="17279" y="6789"/>
                </a:cubicBezTo>
                <a:cubicBezTo>
                  <a:pt x="17315" y="6753"/>
                  <a:pt x="17297" y="6670"/>
                  <a:pt x="17306" y="6624"/>
                </a:cubicBezTo>
                <a:cubicBezTo>
                  <a:pt x="17306" y="6496"/>
                  <a:pt x="17324" y="6377"/>
                  <a:pt x="17343" y="6249"/>
                </a:cubicBezTo>
                <a:cubicBezTo>
                  <a:pt x="17361" y="5992"/>
                  <a:pt x="17388" y="5736"/>
                  <a:pt x="17416" y="5470"/>
                </a:cubicBezTo>
                <a:cubicBezTo>
                  <a:pt x="17425" y="5433"/>
                  <a:pt x="17416" y="5342"/>
                  <a:pt x="17434" y="5305"/>
                </a:cubicBezTo>
                <a:cubicBezTo>
                  <a:pt x="18076" y="4114"/>
                  <a:pt x="18076" y="4114"/>
                  <a:pt x="18076" y="4114"/>
                </a:cubicBezTo>
                <a:lnTo>
                  <a:pt x="17874" y="3033"/>
                </a:lnTo>
                <a:close/>
                <a:moveTo>
                  <a:pt x="7531" y="2172"/>
                </a:moveTo>
                <a:lnTo>
                  <a:pt x="7531" y="2172"/>
                </a:lnTo>
                <a:cubicBezTo>
                  <a:pt x="7650" y="2117"/>
                  <a:pt x="7779" y="2062"/>
                  <a:pt x="7907" y="2007"/>
                </a:cubicBezTo>
                <a:cubicBezTo>
                  <a:pt x="7989" y="1970"/>
                  <a:pt x="8081" y="1933"/>
                  <a:pt x="8173" y="1897"/>
                </a:cubicBezTo>
                <a:cubicBezTo>
                  <a:pt x="8209" y="1878"/>
                  <a:pt x="8283" y="1805"/>
                  <a:pt x="8273" y="1759"/>
                </a:cubicBezTo>
                <a:cubicBezTo>
                  <a:pt x="8264" y="1713"/>
                  <a:pt x="8136" y="1622"/>
                  <a:pt x="8081" y="1622"/>
                </a:cubicBezTo>
                <a:cubicBezTo>
                  <a:pt x="7980" y="1622"/>
                  <a:pt x="7146" y="2172"/>
                  <a:pt x="7146" y="2172"/>
                </a:cubicBezTo>
                <a:cubicBezTo>
                  <a:pt x="6936" y="2382"/>
                  <a:pt x="6936" y="2382"/>
                  <a:pt x="6936" y="2382"/>
                </a:cubicBezTo>
                <a:cubicBezTo>
                  <a:pt x="7375" y="2382"/>
                  <a:pt x="7375" y="2382"/>
                  <a:pt x="7375" y="2382"/>
                </a:cubicBezTo>
                <a:lnTo>
                  <a:pt x="7531" y="2172"/>
                </a:lnTo>
                <a:close/>
                <a:moveTo>
                  <a:pt x="7247" y="3033"/>
                </a:moveTo>
                <a:lnTo>
                  <a:pt x="7247" y="3033"/>
                </a:lnTo>
                <a:cubicBezTo>
                  <a:pt x="6871" y="2593"/>
                  <a:pt x="6871" y="2593"/>
                  <a:pt x="6871" y="2593"/>
                </a:cubicBezTo>
                <a:cubicBezTo>
                  <a:pt x="6349" y="3463"/>
                  <a:pt x="6349" y="3463"/>
                  <a:pt x="6349" y="3463"/>
                </a:cubicBezTo>
                <a:cubicBezTo>
                  <a:pt x="6487" y="4160"/>
                  <a:pt x="6487" y="4160"/>
                  <a:pt x="6487" y="4160"/>
                </a:cubicBezTo>
                <a:cubicBezTo>
                  <a:pt x="6606" y="4077"/>
                  <a:pt x="6734" y="3986"/>
                  <a:pt x="6853" y="3894"/>
                </a:cubicBezTo>
                <a:cubicBezTo>
                  <a:pt x="6936" y="3839"/>
                  <a:pt x="7009" y="3793"/>
                  <a:pt x="7055" y="3702"/>
                </a:cubicBezTo>
                <a:cubicBezTo>
                  <a:pt x="7110" y="3582"/>
                  <a:pt x="7165" y="3500"/>
                  <a:pt x="7192" y="3372"/>
                </a:cubicBezTo>
                <a:cubicBezTo>
                  <a:pt x="7220" y="3262"/>
                  <a:pt x="7229" y="3143"/>
                  <a:pt x="7247" y="3033"/>
                </a:cubicBezTo>
                <a:close/>
                <a:moveTo>
                  <a:pt x="13220" y="440"/>
                </a:moveTo>
                <a:lnTo>
                  <a:pt x="13220" y="440"/>
                </a:lnTo>
                <a:cubicBezTo>
                  <a:pt x="13220" y="431"/>
                  <a:pt x="13220" y="431"/>
                  <a:pt x="13229" y="431"/>
                </a:cubicBezTo>
                <a:cubicBezTo>
                  <a:pt x="13266" y="403"/>
                  <a:pt x="13321" y="376"/>
                  <a:pt x="13366" y="357"/>
                </a:cubicBezTo>
                <a:cubicBezTo>
                  <a:pt x="13889" y="73"/>
                  <a:pt x="13889" y="73"/>
                  <a:pt x="13889" y="73"/>
                </a:cubicBezTo>
                <a:cubicBezTo>
                  <a:pt x="13934" y="55"/>
                  <a:pt x="13980" y="28"/>
                  <a:pt x="14017" y="0"/>
                </a:cubicBezTo>
                <a:cubicBezTo>
                  <a:pt x="13064" y="110"/>
                  <a:pt x="13064" y="110"/>
                  <a:pt x="13064" y="110"/>
                </a:cubicBezTo>
                <a:cubicBezTo>
                  <a:pt x="12817" y="330"/>
                  <a:pt x="12817" y="330"/>
                  <a:pt x="12817" y="330"/>
                </a:cubicBezTo>
                <a:cubicBezTo>
                  <a:pt x="12863" y="385"/>
                  <a:pt x="12908" y="476"/>
                  <a:pt x="12963" y="513"/>
                </a:cubicBezTo>
                <a:cubicBezTo>
                  <a:pt x="13018" y="559"/>
                  <a:pt x="13110" y="550"/>
                  <a:pt x="13165" y="513"/>
                </a:cubicBezTo>
                <a:cubicBezTo>
                  <a:pt x="13192" y="495"/>
                  <a:pt x="13201" y="458"/>
                  <a:pt x="13220" y="440"/>
                </a:cubicBezTo>
                <a:close/>
                <a:moveTo>
                  <a:pt x="2913" y="13678"/>
                </a:moveTo>
                <a:lnTo>
                  <a:pt x="2913" y="13678"/>
                </a:lnTo>
                <a:cubicBezTo>
                  <a:pt x="1933" y="13577"/>
                  <a:pt x="1933" y="13577"/>
                  <a:pt x="1933" y="13577"/>
                </a:cubicBezTo>
                <a:lnTo>
                  <a:pt x="1503" y="13962"/>
                </a:lnTo>
                <a:cubicBezTo>
                  <a:pt x="1493" y="13981"/>
                  <a:pt x="1566" y="14237"/>
                  <a:pt x="1585" y="14274"/>
                </a:cubicBezTo>
                <a:cubicBezTo>
                  <a:pt x="1603" y="14320"/>
                  <a:pt x="1658" y="14347"/>
                  <a:pt x="1704" y="14356"/>
                </a:cubicBezTo>
                <a:cubicBezTo>
                  <a:pt x="1786" y="14375"/>
                  <a:pt x="1796" y="14347"/>
                  <a:pt x="1842" y="14292"/>
                </a:cubicBezTo>
                <a:cubicBezTo>
                  <a:pt x="1915" y="14201"/>
                  <a:pt x="2034" y="14145"/>
                  <a:pt x="2126" y="14072"/>
                </a:cubicBezTo>
                <a:cubicBezTo>
                  <a:pt x="2474" y="14127"/>
                  <a:pt x="2474" y="14127"/>
                  <a:pt x="2474" y="14127"/>
                </a:cubicBezTo>
                <a:cubicBezTo>
                  <a:pt x="2574" y="14503"/>
                  <a:pt x="2574" y="14503"/>
                  <a:pt x="2574" y="14503"/>
                </a:cubicBezTo>
                <a:cubicBezTo>
                  <a:pt x="3032" y="14613"/>
                  <a:pt x="3032" y="14613"/>
                  <a:pt x="3032" y="14613"/>
                </a:cubicBezTo>
                <a:cubicBezTo>
                  <a:pt x="3582" y="14292"/>
                  <a:pt x="3582" y="14292"/>
                  <a:pt x="3582" y="14292"/>
                </a:cubicBezTo>
                <a:lnTo>
                  <a:pt x="2913" y="13678"/>
                </a:lnTo>
                <a:close/>
                <a:moveTo>
                  <a:pt x="843" y="16244"/>
                </a:moveTo>
                <a:lnTo>
                  <a:pt x="843" y="16244"/>
                </a:lnTo>
                <a:cubicBezTo>
                  <a:pt x="101" y="16454"/>
                  <a:pt x="101" y="16454"/>
                  <a:pt x="101" y="16454"/>
                </a:cubicBezTo>
                <a:cubicBezTo>
                  <a:pt x="0" y="16885"/>
                  <a:pt x="0" y="16885"/>
                  <a:pt x="0" y="16885"/>
                </a:cubicBezTo>
                <a:lnTo>
                  <a:pt x="403" y="17426"/>
                </a:lnTo>
                <a:cubicBezTo>
                  <a:pt x="421" y="17453"/>
                  <a:pt x="550" y="17462"/>
                  <a:pt x="577" y="17471"/>
                </a:cubicBezTo>
                <a:cubicBezTo>
                  <a:pt x="641" y="17480"/>
                  <a:pt x="678" y="17471"/>
                  <a:pt x="742" y="17462"/>
                </a:cubicBezTo>
                <a:cubicBezTo>
                  <a:pt x="824" y="17453"/>
                  <a:pt x="943" y="17444"/>
                  <a:pt x="916" y="17334"/>
                </a:cubicBezTo>
                <a:cubicBezTo>
                  <a:pt x="898" y="17297"/>
                  <a:pt x="870" y="17270"/>
                  <a:pt x="852" y="17233"/>
                </a:cubicBezTo>
                <a:cubicBezTo>
                  <a:pt x="843" y="17197"/>
                  <a:pt x="843" y="17151"/>
                  <a:pt x="843" y="17105"/>
                </a:cubicBezTo>
                <a:cubicBezTo>
                  <a:pt x="925" y="17068"/>
                  <a:pt x="1008" y="17032"/>
                  <a:pt x="1081" y="16995"/>
                </a:cubicBezTo>
                <a:cubicBezTo>
                  <a:pt x="1081" y="16995"/>
                  <a:pt x="2034" y="17316"/>
                  <a:pt x="2034" y="17325"/>
                </a:cubicBezTo>
                <a:cubicBezTo>
                  <a:pt x="2052" y="17325"/>
                  <a:pt x="2080" y="17444"/>
                  <a:pt x="2089" y="17462"/>
                </a:cubicBezTo>
                <a:cubicBezTo>
                  <a:pt x="2116" y="17508"/>
                  <a:pt x="2135" y="17554"/>
                  <a:pt x="2180" y="17581"/>
                </a:cubicBezTo>
                <a:cubicBezTo>
                  <a:pt x="2263" y="17655"/>
                  <a:pt x="2373" y="17609"/>
                  <a:pt x="2474" y="17590"/>
                </a:cubicBezTo>
                <a:cubicBezTo>
                  <a:pt x="2694" y="17545"/>
                  <a:pt x="2904" y="17508"/>
                  <a:pt x="3124" y="17462"/>
                </a:cubicBezTo>
                <a:cubicBezTo>
                  <a:pt x="3179" y="17453"/>
                  <a:pt x="3234" y="17444"/>
                  <a:pt x="3289" y="17426"/>
                </a:cubicBezTo>
                <a:cubicBezTo>
                  <a:pt x="3326" y="17426"/>
                  <a:pt x="3390" y="17352"/>
                  <a:pt x="3417" y="17325"/>
                </a:cubicBezTo>
                <a:cubicBezTo>
                  <a:pt x="3601" y="17178"/>
                  <a:pt x="3784" y="17013"/>
                  <a:pt x="3995" y="16885"/>
                </a:cubicBezTo>
                <a:cubicBezTo>
                  <a:pt x="4059" y="16839"/>
                  <a:pt x="4169" y="16803"/>
                  <a:pt x="4196" y="16711"/>
                </a:cubicBezTo>
                <a:cubicBezTo>
                  <a:pt x="4224" y="16601"/>
                  <a:pt x="4123" y="16528"/>
                  <a:pt x="4059" y="16454"/>
                </a:cubicBezTo>
                <a:cubicBezTo>
                  <a:pt x="3912" y="16537"/>
                  <a:pt x="3765" y="16601"/>
                  <a:pt x="3619" y="16674"/>
                </a:cubicBezTo>
                <a:cubicBezTo>
                  <a:pt x="3592" y="16684"/>
                  <a:pt x="3335" y="16454"/>
                  <a:pt x="3307" y="16436"/>
                </a:cubicBezTo>
                <a:cubicBezTo>
                  <a:pt x="3252" y="16390"/>
                  <a:pt x="3170" y="16289"/>
                  <a:pt x="3097" y="16262"/>
                </a:cubicBezTo>
                <a:cubicBezTo>
                  <a:pt x="3014" y="16225"/>
                  <a:pt x="2950" y="16399"/>
                  <a:pt x="2913" y="16454"/>
                </a:cubicBezTo>
                <a:cubicBezTo>
                  <a:pt x="2345" y="16674"/>
                  <a:pt x="2345" y="16674"/>
                  <a:pt x="2345" y="16674"/>
                </a:cubicBezTo>
                <a:lnTo>
                  <a:pt x="843" y="16244"/>
                </a:lnTo>
                <a:close/>
                <a:moveTo>
                  <a:pt x="2913" y="12771"/>
                </a:moveTo>
                <a:lnTo>
                  <a:pt x="2913" y="12771"/>
                </a:lnTo>
                <a:cubicBezTo>
                  <a:pt x="2345" y="13101"/>
                  <a:pt x="2345" y="13101"/>
                  <a:pt x="2345" y="13101"/>
                </a:cubicBezTo>
                <a:cubicBezTo>
                  <a:pt x="2345" y="13422"/>
                  <a:pt x="2345" y="13422"/>
                  <a:pt x="2345" y="13422"/>
                </a:cubicBezTo>
                <a:cubicBezTo>
                  <a:pt x="2538" y="13321"/>
                  <a:pt x="2538" y="13321"/>
                  <a:pt x="2538" y="13321"/>
                </a:cubicBezTo>
                <a:cubicBezTo>
                  <a:pt x="3106" y="13422"/>
                  <a:pt x="3106" y="13422"/>
                  <a:pt x="3106" y="13422"/>
                </a:cubicBezTo>
                <a:cubicBezTo>
                  <a:pt x="3207" y="13834"/>
                  <a:pt x="3207" y="13834"/>
                  <a:pt x="3207" y="13834"/>
                </a:cubicBezTo>
                <a:cubicBezTo>
                  <a:pt x="3619" y="13962"/>
                  <a:pt x="3619" y="13962"/>
                  <a:pt x="3619" y="13962"/>
                </a:cubicBezTo>
                <a:cubicBezTo>
                  <a:pt x="4059" y="14182"/>
                  <a:pt x="4059" y="14182"/>
                  <a:pt x="4059" y="14182"/>
                </a:cubicBezTo>
                <a:cubicBezTo>
                  <a:pt x="4810" y="13962"/>
                  <a:pt x="4810" y="13962"/>
                  <a:pt x="4810" y="13962"/>
                </a:cubicBezTo>
                <a:cubicBezTo>
                  <a:pt x="4059" y="13577"/>
                  <a:pt x="4059" y="13577"/>
                  <a:pt x="4059" y="13577"/>
                </a:cubicBezTo>
                <a:lnTo>
                  <a:pt x="2913" y="12771"/>
                </a:lnTo>
                <a:close/>
                <a:moveTo>
                  <a:pt x="9839" y="944"/>
                </a:moveTo>
                <a:lnTo>
                  <a:pt x="9839" y="944"/>
                </a:lnTo>
                <a:cubicBezTo>
                  <a:pt x="10334" y="651"/>
                  <a:pt x="10334" y="651"/>
                  <a:pt x="10334" y="651"/>
                </a:cubicBezTo>
                <a:cubicBezTo>
                  <a:pt x="9949" y="651"/>
                  <a:pt x="9949" y="651"/>
                  <a:pt x="9949" y="651"/>
                </a:cubicBezTo>
                <a:cubicBezTo>
                  <a:pt x="8695" y="944"/>
                  <a:pt x="8695" y="944"/>
                  <a:pt x="8695" y="944"/>
                </a:cubicBezTo>
                <a:cubicBezTo>
                  <a:pt x="8402" y="1301"/>
                  <a:pt x="8402" y="1301"/>
                  <a:pt x="8402" y="1301"/>
                </a:cubicBezTo>
                <a:cubicBezTo>
                  <a:pt x="8539" y="1393"/>
                  <a:pt x="8539" y="1393"/>
                  <a:pt x="8539" y="1393"/>
                </a:cubicBezTo>
                <a:lnTo>
                  <a:pt x="9839" y="944"/>
                </a:lnTo>
                <a:close/>
                <a:moveTo>
                  <a:pt x="11369" y="761"/>
                </a:moveTo>
                <a:lnTo>
                  <a:pt x="11369" y="761"/>
                </a:lnTo>
                <a:cubicBezTo>
                  <a:pt x="12340" y="431"/>
                  <a:pt x="12340" y="431"/>
                  <a:pt x="12340" y="431"/>
                </a:cubicBezTo>
                <a:cubicBezTo>
                  <a:pt x="10728" y="431"/>
                  <a:pt x="10728" y="431"/>
                  <a:pt x="10728" y="431"/>
                </a:cubicBezTo>
                <a:cubicBezTo>
                  <a:pt x="10508" y="431"/>
                  <a:pt x="10508" y="431"/>
                  <a:pt x="10508" y="431"/>
                </a:cubicBezTo>
                <a:cubicBezTo>
                  <a:pt x="10728" y="870"/>
                  <a:pt x="10728" y="870"/>
                  <a:pt x="10728" y="870"/>
                </a:cubicBezTo>
                <a:cubicBezTo>
                  <a:pt x="10938" y="651"/>
                  <a:pt x="10938" y="651"/>
                  <a:pt x="10938" y="651"/>
                </a:cubicBezTo>
                <a:lnTo>
                  <a:pt x="11369" y="761"/>
                </a:lnTo>
                <a:close/>
              </a:path>
            </a:pathLst>
          </a:custGeom>
          <a:solidFill>
            <a:srgbClr val="00A3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8AFD97FD-3DB4-1B44-AB73-0A47F20F15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13074" y="7212647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09 h 220"/>
              <a:gd name="T6" fmla="*/ 110 w 221"/>
              <a:gd name="T7" fmla="*/ 0 h 220"/>
              <a:gd name="T8" fmla="*/ 0 w 221"/>
              <a:gd name="T9" fmla="*/ 109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63"/>
                  <a:pt x="220" y="109"/>
                </a:cubicBezTo>
                <a:cubicBezTo>
                  <a:pt x="220" y="45"/>
                  <a:pt x="165" y="0"/>
                  <a:pt x="110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3"/>
                  <a:pt x="46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8AEB24F7-5ABE-3A40-B173-C28B6CFB50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02464" y="8035309"/>
            <a:ext cx="110610" cy="115219"/>
          </a:xfrm>
          <a:custGeom>
            <a:avLst/>
            <a:gdLst>
              <a:gd name="T0" fmla="*/ 101 w 212"/>
              <a:gd name="T1" fmla="*/ 219 h 220"/>
              <a:gd name="T2" fmla="*/ 101 w 212"/>
              <a:gd name="T3" fmla="*/ 219 h 220"/>
              <a:gd name="T4" fmla="*/ 211 w 212"/>
              <a:gd name="T5" fmla="*/ 109 h 220"/>
              <a:gd name="T6" fmla="*/ 101 w 212"/>
              <a:gd name="T7" fmla="*/ 0 h 220"/>
              <a:gd name="T8" fmla="*/ 0 w 212"/>
              <a:gd name="T9" fmla="*/ 109 h 220"/>
              <a:gd name="T10" fmla="*/ 101 w 212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2" h="220">
                <a:moveTo>
                  <a:pt x="101" y="219"/>
                </a:moveTo>
                <a:lnTo>
                  <a:pt x="101" y="219"/>
                </a:lnTo>
                <a:cubicBezTo>
                  <a:pt x="165" y="219"/>
                  <a:pt x="211" y="164"/>
                  <a:pt x="211" y="109"/>
                </a:cubicBezTo>
                <a:cubicBezTo>
                  <a:pt x="211" y="45"/>
                  <a:pt x="165" y="0"/>
                  <a:pt x="101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4"/>
                  <a:pt x="46" y="219"/>
                  <a:pt x="101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F381E02F-1A5F-8948-B287-CF13F2DCDE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830166" y="7791045"/>
            <a:ext cx="115219" cy="115219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74"/>
                  <a:pt x="220" y="110"/>
                </a:cubicBezTo>
                <a:cubicBezTo>
                  <a:pt x="220" y="55"/>
                  <a:pt x="174" y="0"/>
                  <a:pt x="110" y="0"/>
                </a:cubicBezTo>
                <a:cubicBezTo>
                  <a:pt x="55" y="0"/>
                  <a:pt x="0" y="55"/>
                  <a:pt x="0" y="110"/>
                </a:cubicBezTo>
                <a:cubicBezTo>
                  <a:pt x="0" y="174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080E1ACE-1689-9244-9FB9-695F9C4D23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963917" y="7484563"/>
            <a:ext cx="115219" cy="115219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65"/>
                  <a:pt x="220" y="110"/>
                </a:cubicBezTo>
                <a:cubicBezTo>
                  <a:pt x="220" y="46"/>
                  <a:pt x="174" y="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F615CD70-AC2F-9D4F-B477-35CA769D8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185234" y="8035309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09 h 220"/>
              <a:gd name="T6" fmla="*/ 110 w 221"/>
              <a:gd name="T7" fmla="*/ 0 h 220"/>
              <a:gd name="T8" fmla="*/ 0 w 221"/>
              <a:gd name="T9" fmla="*/ 109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64"/>
                  <a:pt x="220" y="109"/>
                </a:cubicBezTo>
                <a:cubicBezTo>
                  <a:pt x="220" y="45"/>
                  <a:pt x="165" y="0"/>
                  <a:pt x="110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4"/>
                  <a:pt x="46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4D88BCB7-F258-1F4D-B528-B61A068A9B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109482" y="6555902"/>
            <a:ext cx="110610" cy="110610"/>
          </a:xfrm>
          <a:custGeom>
            <a:avLst/>
            <a:gdLst>
              <a:gd name="T0" fmla="*/ 101 w 212"/>
              <a:gd name="T1" fmla="*/ 211 h 212"/>
              <a:gd name="T2" fmla="*/ 101 w 212"/>
              <a:gd name="T3" fmla="*/ 211 h 212"/>
              <a:gd name="T4" fmla="*/ 211 w 212"/>
              <a:gd name="T5" fmla="*/ 101 h 212"/>
              <a:gd name="T6" fmla="*/ 101 w 212"/>
              <a:gd name="T7" fmla="*/ 0 h 212"/>
              <a:gd name="T8" fmla="*/ 0 w 212"/>
              <a:gd name="T9" fmla="*/ 101 h 212"/>
              <a:gd name="T10" fmla="*/ 101 w 212"/>
              <a:gd name="T11" fmla="*/ 211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2" h="212">
                <a:moveTo>
                  <a:pt x="101" y="211"/>
                </a:moveTo>
                <a:lnTo>
                  <a:pt x="101" y="211"/>
                </a:lnTo>
                <a:cubicBezTo>
                  <a:pt x="165" y="211"/>
                  <a:pt x="211" y="165"/>
                  <a:pt x="211" y="101"/>
                </a:cubicBezTo>
                <a:cubicBezTo>
                  <a:pt x="211" y="46"/>
                  <a:pt x="165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65"/>
                  <a:pt x="46" y="211"/>
                  <a:pt x="101" y="211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B8387AB9-7703-4D44-807B-A7C112B29D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003383" y="4249224"/>
            <a:ext cx="115219" cy="110610"/>
          </a:xfrm>
          <a:custGeom>
            <a:avLst/>
            <a:gdLst>
              <a:gd name="T0" fmla="*/ 110 w 221"/>
              <a:gd name="T1" fmla="*/ 211 h 212"/>
              <a:gd name="T2" fmla="*/ 110 w 221"/>
              <a:gd name="T3" fmla="*/ 211 h 212"/>
              <a:gd name="T4" fmla="*/ 220 w 221"/>
              <a:gd name="T5" fmla="*/ 110 h 212"/>
              <a:gd name="T6" fmla="*/ 110 w 221"/>
              <a:gd name="T7" fmla="*/ 0 h 212"/>
              <a:gd name="T8" fmla="*/ 0 w 221"/>
              <a:gd name="T9" fmla="*/ 110 h 212"/>
              <a:gd name="T10" fmla="*/ 110 w 221"/>
              <a:gd name="T11" fmla="*/ 211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12">
                <a:moveTo>
                  <a:pt x="110" y="211"/>
                </a:moveTo>
                <a:lnTo>
                  <a:pt x="110" y="211"/>
                </a:lnTo>
                <a:cubicBezTo>
                  <a:pt x="175" y="211"/>
                  <a:pt x="220" y="165"/>
                  <a:pt x="220" y="110"/>
                </a:cubicBezTo>
                <a:cubicBezTo>
                  <a:pt x="220" y="46"/>
                  <a:pt x="175" y="0"/>
                  <a:pt x="110" y="0"/>
                </a:cubicBezTo>
                <a:cubicBezTo>
                  <a:pt x="56" y="0"/>
                  <a:pt x="0" y="46"/>
                  <a:pt x="0" y="110"/>
                </a:cubicBezTo>
                <a:cubicBezTo>
                  <a:pt x="0" y="165"/>
                  <a:pt x="56" y="211"/>
                  <a:pt x="110" y="211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003D7149-AFE4-CA46-B088-8A0E88CB4C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496519" y="2961081"/>
            <a:ext cx="119827" cy="119827"/>
          </a:xfrm>
          <a:custGeom>
            <a:avLst/>
            <a:gdLst>
              <a:gd name="T0" fmla="*/ 101 w 230"/>
              <a:gd name="T1" fmla="*/ 219 h 230"/>
              <a:gd name="T2" fmla="*/ 101 w 230"/>
              <a:gd name="T3" fmla="*/ 219 h 230"/>
              <a:gd name="T4" fmla="*/ 220 w 230"/>
              <a:gd name="T5" fmla="*/ 128 h 230"/>
              <a:gd name="T6" fmla="*/ 129 w 230"/>
              <a:gd name="T7" fmla="*/ 9 h 230"/>
              <a:gd name="T8" fmla="*/ 9 w 230"/>
              <a:gd name="T9" fmla="*/ 100 h 230"/>
              <a:gd name="T10" fmla="*/ 101 w 230"/>
              <a:gd name="T11" fmla="*/ 219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30">
                <a:moveTo>
                  <a:pt x="101" y="219"/>
                </a:moveTo>
                <a:lnTo>
                  <a:pt x="101" y="219"/>
                </a:lnTo>
                <a:cubicBezTo>
                  <a:pt x="165" y="229"/>
                  <a:pt x="220" y="183"/>
                  <a:pt x="220" y="128"/>
                </a:cubicBezTo>
                <a:cubicBezTo>
                  <a:pt x="229" y="64"/>
                  <a:pt x="193" y="9"/>
                  <a:pt x="129" y="9"/>
                </a:cubicBezTo>
                <a:cubicBezTo>
                  <a:pt x="73" y="0"/>
                  <a:pt x="19" y="45"/>
                  <a:pt x="9" y="100"/>
                </a:cubicBezTo>
                <a:cubicBezTo>
                  <a:pt x="0" y="155"/>
                  <a:pt x="46" y="210"/>
                  <a:pt x="101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6CCD86F-F5BC-094C-98E2-57D98E6AD2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050" y="9590759"/>
            <a:ext cx="115219" cy="115219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65"/>
                  <a:pt x="220" y="110"/>
                </a:cubicBezTo>
                <a:cubicBezTo>
                  <a:pt x="220" y="46"/>
                  <a:pt x="174" y="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7E7DF5E3-291C-BF46-9646-90ABC4989E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754316" y="10141505"/>
            <a:ext cx="119827" cy="115219"/>
          </a:xfrm>
          <a:custGeom>
            <a:avLst/>
            <a:gdLst>
              <a:gd name="T0" fmla="*/ 110 w 230"/>
              <a:gd name="T1" fmla="*/ 210 h 221"/>
              <a:gd name="T2" fmla="*/ 110 w 230"/>
              <a:gd name="T3" fmla="*/ 210 h 221"/>
              <a:gd name="T4" fmla="*/ 220 w 230"/>
              <a:gd name="T5" fmla="*/ 110 h 221"/>
              <a:gd name="T6" fmla="*/ 119 w 230"/>
              <a:gd name="T7" fmla="*/ 0 h 221"/>
              <a:gd name="T8" fmla="*/ 9 w 230"/>
              <a:gd name="T9" fmla="*/ 100 h 221"/>
              <a:gd name="T10" fmla="*/ 110 w 230"/>
              <a:gd name="T11" fmla="*/ 21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21">
                <a:moveTo>
                  <a:pt x="110" y="210"/>
                </a:moveTo>
                <a:lnTo>
                  <a:pt x="110" y="210"/>
                </a:lnTo>
                <a:cubicBezTo>
                  <a:pt x="165" y="220"/>
                  <a:pt x="220" y="174"/>
                  <a:pt x="220" y="110"/>
                </a:cubicBezTo>
                <a:cubicBezTo>
                  <a:pt x="229" y="55"/>
                  <a:pt x="184" y="0"/>
                  <a:pt x="119" y="0"/>
                </a:cubicBezTo>
                <a:cubicBezTo>
                  <a:pt x="65" y="0"/>
                  <a:pt x="9" y="46"/>
                  <a:pt x="9" y="100"/>
                </a:cubicBezTo>
                <a:cubicBezTo>
                  <a:pt x="0" y="165"/>
                  <a:pt x="46" y="210"/>
                  <a:pt x="110" y="21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79E3F2E1-D7F4-874E-8ED2-C62D06E17B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69632" y="12148613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10 h 220"/>
              <a:gd name="T6" fmla="*/ 119 w 221"/>
              <a:gd name="T7" fmla="*/ 0 h 220"/>
              <a:gd name="T8" fmla="*/ 0 w 221"/>
              <a:gd name="T9" fmla="*/ 100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74"/>
                  <a:pt x="220" y="110"/>
                </a:cubicBezTo>
                <a:cubicBezTo>
                  <a:pt x="220" y="55"/>
                  <a:pt x="174" y="0"/>
                  <a:pt x="119" y="0"/>
                </a:cubicBezTo>
                <a:cubicBezTo>
                  <a:pt x="55" y="0"/>
                  <a:pt x="9" y="46"/>
                  <a:pt x="0" y="100"/>
                </a:cubicBezTo>
                <a:cubicBezTo>
                  <a:pt x="0" y="165"/>
                  <a:pt x="46" y="210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202AEA69-626C-F84F-BC95-A869950EFA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413366" y="12434355"/>
            <a:ext cx="115219" cy="115219"/>
          </a:xfrm>
          <a:custGeom>
            <a:avLst/>
            <a:gdLst>
              <a:gd name="T0" fmla="*/ 100 w 220"/>
              <a:gd name="T1" fmla="*/ 220 h 221"/>
              <a:gd name="T2" fmla="*/ 100 w 220"/>
              <a:gd name="T3" fmla="*/ 220 h 221"/>
              <a:gd name="T4" fmla="*/ 219 w 220"/>
              <a:gd name="T5" fmla="*/ 120 h 221"/>
              <a:gd name="T6" fmla="*/ 110 w 220"/>
              <a:gd name="T7" fmla="*/ 0 h 221"/>
              <a:gd name="T8" fmla="*/ 0 w 220"/>
              <a:gd name="T9" fmla="*/ 110 h 221"/>
              <a:gd name="T10" fmla="*/ 100 w 220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221">
                <a:moveTo>
                  <a:pt x="100" y="220"/>
                </a:moveTo>
                <a:lnTo>
                  <a:pt x="100" y="220"/>
                </a:lnTo>
                <a:cubicBezTo>
                  <a:pt x="165" y="220"/>
                  <a:pt x="210" y="174"/>
                  <a:pt x="219" y="120"/>
                </a:cubicBezTo>
                <a:cubicBezTo>
                  <a:pt x="219" y="55"/>
                  <a:pt x="174" y="1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46" y="220"/>
                  <a:pt x="10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67B8DFDD-1711-7A40-AB09-9627D8FF0F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542216" y="6360029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10 h 220"/>
              <a:gd name="T6" fmla="*/ 110 w 221"/>
              <a:gd name="T7" fmla="*/ 0 h 220"/>
              <a:gd name="T8" fmla="*/ 0 w 221"/>
              <a:gd name="T9" fmla="*/ 110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74" y="219"/>
                  <a:pt x="220" y="174"/>
                  <a:pt x="220" y="110"/>
                </a:cubicBezTo>
                <a:cubicBezTo>
                  <a:pt x="220" y="55"/>
                  <a:pt x="174" y="0"/>
                  <a:pt x="110" y="0"/>
                </a:cubicBezTo>
                <a:cubicBezTo>
                  <a:pt x="55" y="0"/>
                  <a:pt x="0" y="55"/>
                  <a:pt x="0" y="110"/>
                </a:cubicBezTo>
                <a:cubicBezTo>
                  <a:pt x="0" y="174"/>
                  <a:pt x="55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kkurat-Light" panose="02000303000000000000" pitchFamily="2" charset="0"/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960BF8D2-353D-4911-96CD-1D1CDFFB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7" y="351392"/>
            <a:ext cx="22499269" cy="698476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2321574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12839" y="0"/>
            <a:ext cx="10571162" cy="13716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7578" y="6198934"/>
            <a:ext cx="11557000" cy="3706316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Here’s room for 3 bullet points</a:t>
            </a:r>
          </a:p>
          <a:p>
            <a:pPr lvl="0"/>
            <a:r>
              <a:rPr lang="en-US"/>
              <a:t>This is the second one</a:t>
            </a:r>
          </a:p>
          <a:p>
            <a:pPr lvl="0"/>
            <a:r>
              <a:rPr lang="en-US"/>
              <a:t>And now for something completely different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12839" y="13073062"/>
            <a:ext cx="10571162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612000" anchor="ctr" anchorCtr="0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0F0413C-4B90-44B2-A184-DDE7AD275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578" y="3029238"/>
            <a:ext cx="11557000" cy="3001448"/>
          </a:xfrm>
          <a:prstGeom prst="rect">
            <a:avLst/>
          </a:prstGeom>
        </p:spPr>
        <p:txBody>
          <a:bodyPr/>
          <a:lstStyle>
            <a:lvl1pPr algn="l">
              <a:defRPr sz="720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012806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735" y="13073062"/>
            <a:ext cx="537005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Akkurat-Light"/>
              </a:defRPr>
            </a:lvl1pPr>
          </a:lstStyle>
          <a:p>
            <a:fld id="{86CB4B4D-7CA3-9044-876B-883B54F8677D}" type="slidenum">
              <a:rPr lang="nl-NL" smtClean="0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5" r:id="rId2"/>
    <p:sldLayoutId id="2147483650" r:id="rId3"/>
    <p:sldLayoutId id="2147483676" r:id="rId4"/>
    <p:sldLayoutId id="2147483668" r:id="rId5"/>
    <p:sldLayoutId id="2147483670" r:id="rId6"/>
    <p:sldLayoutId id="2147483671" r:id="rId7"/>
    <p:sldLayoutId id="2147483672" r:id="rId8"/>
    <p:sldLayoutId id="2147483662" r:id="rId9"/>
    <p:sldLayoutId id="2147483666" r:id="rId10"/>
    <p:sldLayoutId id="2147483667" r:id="rId11"/>
    <p:sldLayoutId id="2147483669" r:id="rId12"/>
    <p:sldLayoutId id="2147483661" r:id="rId13"/>
    <p:sldLayoutId id="2147483663" r:id="rId14"/>
    <p:sldLayoutId id="2147483664" r:id="rId15"/>
    <p:sldLayoutId id="2147483675" r:id="rId16"/>
    <p:sldLayoutId id="2147483673" r:id="rId17"/>
  </p:sldLayoutIdLst>
  <p:transition spd="med"/>
  <p:hf hdr="0" ftr="0" dt="0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kkurat-Light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Akkurat-Light"/>
        </a:defRPr>
      </a:lvl1pPr>
      <a:lvl2pPr marL="1055687" marR="0" indent="-611187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Akkurat-Light"/>
        </a:defRPr>
      </a:lvl2pPr>
      <a:lvl3pPr marL="1500187" marR="0" indent="-611187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Akkurat-Light"/>
        </a:defRPr>
      </a:lvl3pPr>
      <a:lvl4pPr marL="1944687" marR="0" indent="-611187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Akkurat-Light"/>
        </a:defRPr>
      </a:lvl4pPr>
      <a:lvl5pPr marL="2389187" marR="0" indent="-611187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Akkurat-Light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/>
          <a:ea typeface="Akkurat-Light"/>
          <a:cs typeface="Akkurat-Light"/>
          <a:sym typeface="Akkurat-Light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/>
          <a:ea typeface="Akkurat-Light"/>
          <a:cs typeface="Akkurat-Light"/>
          <a:sym typeface="Akkurat-Light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/>
          <a:ea typeface="Akkurat-Light"/>
          <a:cs typeface="Akkurat-Light"/>
          <a:sym typeface="Akkurat-Light"/>
        </a:defRPr>
      </a:lvl8pPr>
      <a:lvl9pPr marL="355600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/>
          <a:ea typeface="Akkurat-Light"/>
          <a:cs typeface="Akkurat-Light"/>
          <a:sym typeface="Akkurat-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kkurat-Light"/>
        </a:defRPr>
      </a:lvl9pPr>
    </p:otherStyle>
  </p:txStyles>
  <p:extLst>
    <p:ext uri="{27BBF7A9-308A-43DC-89C8-2F10F3537804}">
      <p15:sldGuideLst xmlns:p15="http://schemas.microsoft.com/office/powerpoint/2012/main">
        <p15:guide id="1" pos="7476" userDrawn="1">
          <p15:clr>
            <a:srgbClr val="F26B43"/>
          </p15:clr>
        </p15:guide>
        <p15:guide id="2" pos="7861" userDrawn="1">
          <p15:clr>
            <a:srgbClr val="F26B43"/>
          </p15:clr>
        </p15:guide>
        <p15:guide id="3" pos="581" userDrawn="1">
          <p15:clr>
            <a:srgbClr val="F26B43"/>
          </p15:clr>
        </p15:guide>
        <p15:guide id="4" pos="14756" userDrawn="1">
          <p15:clr>
            <a:srgbClr val="F26B43"/>
          </p15:clr>
        </p15:guide>
        <p15:guide id="5" pos="3847" userDrawn="1">
          <p15:clr>
            <a:srgbClr val="F26B43"/>
          </p15:clr>
        </p15:guide>
        <p15:guide id="6" pos="4233" userDrawn="1">
          <p15:clr>
            <a:srgbClr val="F26B43"/>
          </p15:clr>
        </p15:guide>
        <p15:guide id="7" pos="11127" userDrawn="1">
          <p15:clr>
            <a:srgbClr val="F26B43"/>
          </p15:clr>
        </p15:guide>
        <p15:guide id="8" pos="11513" userDrawn="1">
          <p15:clr>
            <a:srgbClr val="F26B43"/>
          </p15:clr>
        </p15:guide>
        <p15:guide id="9" pos="1398" userDrawn="1">
          <p15:clr>
            <a:srgbClr val="F26B43"/>
          </p15:clr>
        </p15:guide>
        <p15:guide id="10" pos="1783" userDrawn="1">
          <p15:clr>
            <a:srgbClr val="F26B43"/>
          </p15:clr>
        </p15:guide>
        <p15:guide id="11" pos="2622" userDrawn="1">
          <p15:clr>
            <a:srgbClr val="F26B43"/>
          </p15:clr>
        </p15:guide>
        <p15:guide id="12" pos="3031" userDrawn="1">
          <p15:clr>
            <a:srgbClr val="F26B43"/>
          </p15:clr>
        </p15:guide>
        <p15:guide id="13" pos="5072" userDrawn="1">
          <p15:clr>
            <a:srgbClr val="F26B43"/>
          </p15:clr>
        </p15:guide>
        <p15:guide id="14" pos="5435" userDrawn="1">
          <p15:clr>
            <a:srgbClr val="F26B43"/>
          </p15:clr>
        </p15:guide>
        <p15:guide id="15" pos="6251" userDrawn="1">
          <p15:clr>
            <a:srgbClr val="F26B43"/>
          </p15:clr>
        </p15:guide>
        <p15:guide id="16" pos="6659" userDrawn="1">
          <p15:clr>
            <a:srgbClr val="F26B43"/>
          </p15:clr>
        </p15:guide>
        <p15:guide id="17" pos="8701" userDrawn="1">
          <p15:clr>
            <a:srgbClr val="F26B43"/>
          </p15:clr>
        </p15:guide>
        <p15:guide id="18" pos="9063" userDrawn="1">
          <p15:clr>
            <a:srgbClr val="F26B43"/>
          </p15:clr>
        </p15:guide>
        <p15:guide id="19" pos="9925" userDrawn="1">
          <p15:clr>
            <a:srgbClr val="F26B43"/>
          </p15:clr>
        </p15:guide>
        <p15:guide id="20" pos="10288" userDrawn="1">
          <p15:clr>
            <a:srgbClr val="F26B43"/>
          </p15:clr>
        </p15:guide>
        <p15:guide id="21" pos="12329" userDrawn="1">
          <p15:clr>
            <a:srgbClr val="F26B43"/>
          </p15:clr>
        </p15:guide>
        <p15:guide id="22" pos="12738" userDrawn="1">
          <p15:clr>
            <a:srgbClr val="F26B43"/>
          </p15:clr>
        </p15:guide>
        <p15:guide id="23" pos="13554" userDrawn="1">
          <p15:clr>
            <a:srgbClr val="F26B43"/>
          </p15:clr>
        </p15:guide>
        <p15:guide id="24" pos="13917" userDrawn="1">
          <p15:clr>
            <a:srgbClr val="F26B43"/>
          </p15:clr>
        </p15:guide>
        <p15:guide id="25" orient="horz" pos="20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pics/copula" TargetMode="External"/><Relationship Id="rId2" Type="http://schemas.openxmlformats.org/officeDocument/2006/relationships/hyperlink" Target="https://github.com/cran/copula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E1677-5E60-184A-A038-A6C21E3875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Fakhereh (Sarah) Alidoost</a:t>
            </a:r>
          </a:p>
          <a:p>
            <a:r>
              <a:rPr lang="en-US" dirty="0"/>
              <a:t>Amsterdam, 18/07/2019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3B31B8-010D-46FB-8521-679693A69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Special Interest Group (SIG)-statistics</a:t>
            </a:r>
          </a:p>
        </p:txBody>
      </p:sp>
    </p:spTree>
    <p:extLst>
      <p:ext uri="{BB962C8B-B14F-4D97-AF65-F5344CB8AC3E}">
        <p14:creationId xmlns:p14="http://schemas.microsoft.com/office/powerpoint/2010/main" val="38085096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6" y="407376"/>
            <a:ext cx="22499269" cy="698476"/>
          </a:xfrm>
        </p:spPr>
        <p:txBody>
          <a:bodyPr/>
          <a:lstStyle/>
          <a:p>
            <a:r>
              <a:rPr lang="en-US" dirty="0"/>
              <a:t>Multivariate joint distribution: The world of vines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0A38721-25AA-402A-B2AC-08B4765786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5907" y="1345276"/>
            <a:ext cx="12813482" cy="12370723"/>
          </a:xfrm>
        </p:spPr>
        <p:txBody>
          <a:bodyPr/>
          <a:lstStyle/>
          <a:p>
            <a:pPr marL="0" indent="0" algn="just">
              <a:buNone/>
            </a:pPr>
            <a:r>
              <a:rPr lang="en-GB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Let’s consider three random variables </a:t>
            </a:r>
            <a:r>
              <a:rPr lang="en-GB" altLang="en-US" sz="4400" i="1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X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, </a:t>
            </a:r>
            <a:r>
              <a:rPr lang="en-GB" altLang="en-US" sz="4400" i="1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Y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and </a:t>
            </a:r>
            <a:r>
              <a:rPr lang="en-GB" altLang="en-US" sz="4400" i="1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Z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with a copula </a:t>
            </a:r>
            <a:r>
              <a:rPr lang="en-GB" altLang="en-US" sz="4400" i="1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C(U,</a:t>
            </a:r>
            <a:r>
              <a:rPr lang="en-US" altLang="en-US" sz="4400" i="1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 Light" panose="020F0302020204030204" pitchFamily="34" charset="0"/>
              </a:rPr>
              <a:t>V</a:t>
            </a:r>
            <a:r>
              <a:rPr lang="en-GB" altLang="en-US" sz="4400" i="1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, W)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, where </a:t>
            </a:r>
            <a:r>
              <a:rPr lang="en-GB" altLang="en-US" sz="4400" i="1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X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is the target variable. The configuration of the structure is based upon c-vine, </a:t>
            </a:r>
            <a:r>
              <a:rPr lang="en-GB" altLang="en-US" sz="4400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Sklar’s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theorem and the general decomposition rule of </a:t>
            </a:r>
          </a:p>
          <a:p>
            <a:pPr marL="0" indent="0" algn="just">
              <a:buNone/>
            </a:pPr>
            <a:r>
              <a:rPr lang="en-US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f(x, y, z)=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f(z)</a:t>
            </a:r>
            <a:r>
              <a:rPr lang="en-US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×f(</a:t>
            </a:r>
            <a:r>
              <a:rPr lang="en-US" altLang="en-US" sz="4400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y|z</a:t>
            </a:r>
            <a:r>
              <a:rPr lang="en-US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)×f(</a:t>
            </a:r>
            <a:r>
              <a:rPr lang="en-US" altLang="en-US" sz="4400" dirty="0" err="1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x|y,z</a:t>
            </a:r>
            <a:r>
              <a:rPr lang="en-US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).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Calibri Light" panose="020F0302020204030204" pitchFamily="34" charset="0"/>
              </a:rPr>
              <a:t> </a:t>
            </a:r>
          </a:p>
          <a:p>
            <a:pPr algn="just"/>
            <a:endParaRPr lang="en-GB" altLang="en-US" sz="4400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r>
              <a:rPr lang="en-GB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In this example, the copula density c(U,</a:t>
            </a:r>
            <a:r>
              <a:rPr lang="en-US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V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, W) is first decomposed into bivariate copulas as: c(U,W), c(U,</a:t>
            </a:r>
            <a:r>
              <a:rPr lang="en-US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V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) and c(C(W|U),C(</a:t>
            </a:r>
            <a:r>
              <a:rPr lang="en-US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V|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U)). Then, the copula density is the product of all bivariate copula densities in the structure: </a:t>
            </a:r>
          </a:p>
          <a:p>
            <a:pPr marL="0" indent="0" algn="just">
              <a:buNone/>
            </a:pPr>
            <a:r>
              <a:rPr lang="en-GB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c(u,</a:t>
            </a:r>
            <a:r>
              <a:rPr lang="en-US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v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, w)=</a:t>
            </a:r>
            <a:r>
              <a:rPr lang="en-GB" altLang="en-US" sz="4400" dirty="0">
                <a:solidFill>
                  <a:srgbClr val="FF0000"/>
                </a:solidFill>
                <a:latin typeface="+mn-lt"/>
                <a:cs typeface="Calibri Light" panose="020F0302020204030204" pitchFamily="34" charset="0"/>
              </a:rPr>
              <a:t>c(</a:t>
            </a:r>
            <a:r>
              <a:rPr lang="en-GB" altLang="en-US" sz="4400" dirty="0" err="1">
                <a:solidFill>
                  <a:srgbClr val="FF0000"/>
                </a:solidFill>
                <a:latin typeface="+mn-lt"/>
                <a:cs typeface="Calibri Light" panose="020F0302020204030204" pitchFamily="34" charset="0"/>
              </a:rPr>
              <a:t>u,w</a:t>
            </a:r>
            <a:r>
              <a:rPr lang="en-GB" altLang="en-US" sz="4400" dirty="0">
                <a:solidFill>
                  <a:srgbClr val="FF0000"/>
                </a:solidFill>
                <a:latin typeface="+mn-lt"/>
                <a:cs typeface="Calibri Light" panose="020F0302020204030204" pitchFamily="34" charset="0"/>
              </a:rPr>
              <a:t>)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×</a:t>
            </a:r>
            <a:r>
              <a:rPr lang="en-GB" altLang="en-US" sz="4400" dirty="0">
                <a:solidFill>
                  <a:srgbClr val="00B050"/>
                </a:solidFill>
                <a:latin typeface="+mn-lt"/>
                <a:cs typeface="Calibri Light" panose="020F0302020204030204" pitchFamily="34" charset="0"/>
              </a:rPr>
              <a:t>c(u,</a:t>
            </a:r>
            <a:r>
              <a:rPr lang="en-US" altLang="en-US" sz="4400" dirty="0">
                <a:solidFill>
                  <a:srgbClr val="00B050"/>
                </a:solidFill>
                <a:latin typeface="+mn-lt"/>
                <a:cs typeface="Calibri Light" panose="020F0302020204030204" pitchFamily="34" charset="0"/>
              </a:rPr>
              <a:t>v</a:t>
            </a:r>
            <a:r>
              <a:rPr lang="en-GB" altLang="en-US" sz="4400" dirty="0">
                <a:solidFill>
                  <a:srgbClr val="00B050"/>
                </a:solidFill>
                <a:latin typeface="+mn-lt"/>
                <a:cs typeface="Calibri Light" panose="020F0302020204030204" pitchFamily="34" charset="0"/>
              </a:rPr>
              <a:t>)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× </a:t>
            </a:r>
            <a:r>
              <a:rPr lang="en-GB" altLang="en-US" sz="4400" dirty="0">
                <a:solidFill>
                  <a:srgbClr val="00A3E3"/>
                </a:solidFill>
                <a:latin typeface="+mn-lt"/>
                <a:cs typeface="Calibri Light" panose="020F0302020204030204" pitchFamily="34" charset="0"/>
              </a:rPr>
              <a:t>c(C(W|U),C(</a:t>
            </a:r>
            <a:r>
              <a:rPr lang="en-US" altLang="en-US" sz="4400" dirty="0">
                <a:solidFill>
                  <a:srgbClr val="00A3E3"/>
                </a:solidFill>
                <a:latin typeface="+mn-lt"/>
                <a:cs typeface="Calibri Light" panose="020F0302020204030204" pitchFamily="34" charset="0"/>
              </a:rPr>
              <a:t>V|</a:t>
            </a:r>
            <a:r>
              <a:rPr lang="en-GB" altLang="en-US" sz="4400" dirty="0">
                <a:solidFill>
                  <a:srgbClr val="00A3E3"/>
                </a:solidFill>
                <a:latin typeface="+mn-lt"/>
                <a:cs typeface="Calibri Light" panose="020F0302020204030204" pitchFamily="34" charset="0"/>
              </a:rPr>
              <a:t>U))</a:t>
            </a:r>
            <a:r>
              <a:rPr lang="en-GB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. </a:t>
            </a:r>
          </a:p>
          <a:p>
            <a:pPr marL="0" indent="0" algn="just">
              <a:buNone/>
            </a:pPr>
            <a:endParaRPr lang="en-GB" altLang="en-US" sz="4400" dirty="0">
              <a:solidFill>
                <a:schemeClr val="tx1"/>
              </a:solidFill>
              <a:latin typeface="+mn-lt"/>
              <a:cs typeface="Calibri Light" panose="020F0302020204030204" pitchFamily="34" charset="0"/>
            </a:endParaRPr>
          </a:p>
          <a:p>
            <a:pPr marL="0" indent="0" algn="just">
              <a:buNone/>
            </a:pPr>
            <a:r>
              <a:rPr lang="en-GB" altLang="en-US" sz="4400" dirty="0">
                <a:solidFill>
                  <a:schemeClr val="tx1"/>
                </a:solidFill>
                <a:latin typeface="+mn-lt"/>
                <a:cs typeface="Calibri Light" panose="020F0302020204030204" pitchFamily="34" charset="0"/>
              </a:rPr>
              <a:t>It follows that the dependence structure between those n=3 variables is described by a combination of n different families and in total n×(n-1)/2 parameters. </a:t>
            </a:r>
          </a:p>
          <a:p>
            <a:pPr algn="just"/>
            <a:endParaRPr lang="en-US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0B4A0C-8223-4515-AEDB-0C955445B76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10</a:t>
            </a:fld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DBEC5-4FFF-4D5E-917B-DBCE92D8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301" y="2755830"/>
            <a:ext cx="10086974" cy="66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1201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FAC0D7-CEB3-4788-B58D-293768941BC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59746" y="1324387"/>
                <a:ext cx="21934444" cy="1173847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usefulness of copulas in real-world applications: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0"/>
                <a:r>
                  <a:rPr lang="en-GB" dirty="0"/>
                  <a:t>Any joint distribution can be written in terms of a copula. This illustrates the growing interest its applications in diverse studies such as finance, image analysis, </a:t>
                </a:r>
                <a:r>
                  <a:rPr lang="en-GB" dirty="0" err="1"/>
                  <a:t>geostatistics</a:t>
                </a:r>
                <a:r>
                  <a:rPr lang="en-GB" dirty="0"/>
                  <a:t>, and in particular in the environmental sciences; hydrology, disasters, agriculture, weather and climate.</a:t>
                </a:r>
              </a:p>
              <a:p>
                <a:pPr marL="0" lvl="0" indent="0">
                  <a:buNone/>
                </a:pPr>
                <a:endParaRPr lang="en-US" dirty="0"/>
              </a:p>
              <a:p>
                <a:pPr lvl="0"/>
                <a:r>
                  <a:rPr lang="en-GB" dirty="0"/>
                  <a:t>The definition can be extended to higher dimensions including several random variables/fields: spatial dependences, temporal dependences, </a:t>
                </a:r>
                <a:r>
                  <a:rPr lang="en-GB" dirty="0" err="1"/>
                  <a:t>spatio</a:t>
                </a:r>
                <a:r>
                  <a:rPr lang="en-GB" dirty="0"/>
                  <a:t>-temporal dependences, and dependences between several variables at one point in time and space.</a:t>
                </a:r>
              </a:p>
              <a:p>
                <a:pPr lvl="0"/>
                <a:endParaRPr lang="en-GB" dirty="0"/>
              </a:p>
              <a:p>
                <a:r>
                  <a:rPr lang="en-GB" dirty="0"/>
                  <a:t>The family distribution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dirty="0"/>
                  <a:t> can be different from the family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. For example, both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can follow Gaussian distributions, but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can be a non-Gaussian joint distribution.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FAC0D7-CEB3-4788-B58D-293768941B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59746" y="1324387"/>
                <a:ext cx="21934444" cy="11738470"/>
              </a:xfrm>
              <a:blipFill>
                <a:blip r:embed="rId2"/>
                <a:stretch>
                  <a:fillRect l="-1084" t="-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AA0F7-6177-422B-AB00-6F7BDC487A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11</a:t>
            </a:fld>
            <a:endParaRPr lang="en-NL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4E6E3762-E9B3-4961-BCC5-FF4730BC3650}"/>
              </a:ext>
            </a:extLst>
          </p:cNvPr>
          <p:cNvSpPr txBox="1">
            <a:spLocks/>
          </p:cNvSpPr>
          <p:nvPr/>
        </p:nvSpPr>
        <p:spPr>
          <a:xfrm>
            <a:off x="1112147" y="503792"/>
            <a:ext cx="22499269" cy="698476"/>
          </a:xfrm>
          <a:prstGeom prst="rect">
            <a:avLst/>
          </a:prstGeom>
        </p:spPr>
        <p:txBody>
          <a:bodyPr/>
          <a:lstStyle>
            <a:lvl1pPr marL="0" marR="0" indent="0" algn="l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n-ea"/>
                <a:cs typeface="+mn-cs"/>
                <a:sym typeface="Akkurat-Light"/>
              </a:defRPr>
            </a:lvl1pPr>
            <a:lvl2pPr marL="0" marR="0" indent="228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kkurat-Light"/>
              </a:defRPr>
            </a:lvl2pPr>
            <a:lvl3pPr marL="0" marR="0" indent="457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kkurat-Light"/>
              </a:defRPr>
            </a:lvl3pPr>
            <a:lvl4pPr marL="0" marR="0" indent="685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kkurat-Light"/>
              </a:defRPr>
            </a:lvl4pPr>
            <a:lvl5pPr marL="0" marR="0" indent="9144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kkurat-Light"/>
              </a:defRPr>
            </a:lvl5pPr>
            <a:lvl6pPr marL="0" marR="0" indent="11430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kkurat-Light"/>
              </a:defRPr>
            </a:lvl6pPr>
            <a:lvl7pPr marL="0" marR="0" indent="13716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kkurat-Light"/>
              </a:defRPr>
            </a:lvl7pPr>
            <a:lvl8pPr marL="0" marR="0" indent="16002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kkurat-Light"/>
              </a:defRPr>
            </a:lvl8pPr>
            <a:lvl9pPr marL="0" marR="0" indent="182880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kkurat-Light"/>
              </a:defRPr>
            </a:lvl9pPr>
          </a:lstStyle>
          <a:p>
            <a:pPr hangingPunct="1"/>
            <a:r>
              <a:rPr lang="en-US" dirty="0"/>
              <a:t>Multivariate joint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4433774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2C47CAC-55FE-4B84-AFCB-9079A1346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35365B-3099-4AF8-B864-979439E228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98084" y="4184392"/>
            <a:ext cx="20557226" cy="646557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GB" sz="6600" dirty="0"/>
              <a:t>A copula is a </a:t>
            </a:r>
            <a:r>
              <a:rPr lang="en-GB" sz="6600" b="1" dirty="0"/>
              <a:t>cumulative joint distribution function</a:t>
            </a:r>
            <a:r>
              <a:rPr lang="en-US" sz="6600" b="1" dirty="0"/>
              <a:t> </a:t>
            </a:r>
            <a:r>
              <a:rPr lang="en-US" sz="6600" dirty="0"/>
              <a:t>describing complex dependence structures.</a:t>
            </a:r>
            <a:endParaRPr lang="en-GB" sz="6600" dirty="0"/>
          </a:p>
          <a:p>
            <a:endParaRPr lang="en-US" sz="6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920331-C36C-477E-90FB-AAF694D0C1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675179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C9C06-F60F-4406-9C80-744C121C9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dirty="0"/>
              <a:t>1) Introduction to copulas: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Notation (Cumulative distribution function / probability density function)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Dependence and joint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Distribution family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b="1" dirty="0"/>
              <a:t>Estimation</a:t>
            </a:r>
            <a:r>
              <a:rPr lang="en-US" sz="4400" dirty="0"/>
              <a:t> vs.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Multivariate joint distribution: The world of vines 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accent1"/>
                </a:solidFill>
              </a:rPr>
              <a:t>2) Application of copulas: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Estimation vs. </a:t>
            </a:r>
            <a:r>
              <a:rPr lang="en-US" sz="4400" b="1" dirty="0"/>
              <a:t>prediction</a:t>
            </a:r>
            <a:r>
              <a:rPr lang="en-US" sz="4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Use-case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Challenges (theoretical, technical)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Domains and communities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62F08-8CE6-4438-86B0-D29C2064F7A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848041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6" y="407376"/>
            <a:ext cx="22499269" cy="698476"/>
          </a:xfrm>
        </p:spPr>
        <p:txBody>
          <a:bodyPr/>
          <a:lstStyle/>
          <a:p>
            <a:r>
              <a:rPr lang="en-US" dirty="0"/>
              <a:t>Estimation vs. </a:t>
            </a:r>
            <a:r>
              <a:rPr lang="en-US" b="1" dirty="0"/>
              <a:t>prediction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4C8CDE-A4CB-4381-A081-5C8A9BF1E43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221003" y="1945806"/>
                <a:ext cx="22495565" cy="8720138"/>
              </a:xfrm>
            </p:spPr>
            <p:txBody>
              <a:bodyPr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  <a:tabLst>
                    <a:tab pos="2700655" algn="ctr"/>
                    <a:tab pos="5220970" algn="r"/>
                  </a:tabLst>
                </a:pPr>
                <a:r>
                  <a:rPr lang="en-US" sz="4800" dirty="0">
                    <a:solidFill>
                      <a:srgbClr val="00A3E3"/>
                    </a:solidFill>
                  </a:rPr>
                  <a:t>The </a:t>
                </a:r>
                <a:r>
                  <a:rPr lang="en-GB" sz="4800" dirty="0">
                    <a:solidFill>
                      <a:srgbClr val="00A3E3"/>
                    </a:solidFill>
                  </a:rPr>
                  <a:t>conditional probability: </a:t>
                </a:r>
              </a:p>
              <a:p>
                <a:pPr marL="0" indent="0" algn="ctr"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  <a:tabLst>
                    <a:tab pos="2700655" algn="ctr"/>
                    <a:tab pos="522097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4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4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44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e>
                          <m:r>
                            <a:rPr lang="en-GB" sz="440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GB" sz="440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nl-NL" sz="4800" dirty="0"/>
              </a:p>
              <a:p>
                <a:endParaRPr lang="en-GB" sz="4400" dirty="0">
                  <a:solidFill>
                    <a:srgbClr val="00A3E3"/>
                  </a:solidFill>
                </a:endParaRPr>
              </a:p>
              <a:p>
                <a:r>
                  <a:rPr lang="en-GB" sz="4400" dirty="0">
                    <a:solidFill>
                      <a:srgbClr val="00A3E3"/>
                    </a:solidFill>
                  </a:rPr>
                  <a:t>The conditional expectation:</a:t>
                </a:r>
                <a:endParaRPr lang="nl-NL" sz="4400" dirty="0">
                  <a:solidFill>
                    <a:srgbClr val="00A3E3"/>
                  </a:solidFill>
                </a:endParaRPr>
              </a:p>
              <a:p>
                <a:pPr marL="0" indent="0"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  <a:tabLst>
                    <a:tab pos="2700655" algn="ctr"/>
                    <a:tab pos="5220970" algn="r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𝑚𝑒𝑎𝑛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800" dirty="0">
                  <a:solidFill>
                    <a:schemeClr val="accent5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  <a:tabLst>
                    <a:tab pos="2700655" algn="ctr"/>
                    <a:tab pos="5220970" algn="r"/>
                  </a:tabLst>
                </a:pPr>
                <a:r>
                  <a:rPr lang="en-US" sz="4400" dirty="0">
                    <a:solidFill>
                      <a:srgbClr val="00A3E3"/>
                    </a:solidFill>
                  </a:rPr>
                  <a:t>The </a:t>
                </a:r>
                <a:r>
                  <a:rPr lang="en-GB" sz="4400" dirty="0">
                    <a:solidFill>
                      <a:srgbClr val="00A3E3"/>
                    </a:solidFill>
                  </a:rPr>
                  <a:t>conditional median: </a:t>
                </a:r>
              </a:p>
              <a:p>
                <a:pPr marL="0" indent="0">
                  <a:lnSpc>
                    <a:spcPct val="200000"/>
                  </a:lnSpc>
                  <a:spcBef>
                    <a:spcPts val="1200"/>
                  </a:spcBef>
                  <a:spcAft>
                    <a:spcPts val="1200"/>
                  </a:spcAft>
                  <a:buNone/>
                  <a:tabLst>
                    <a:tab pos="2700655" algn="ctr"/>
                    <a:tab pos="5220970" algn="r"/>
                  </a:tabLs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𝑚𝑒𝑑𝑖𝑎𝑛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  <m:e>
                          <m:r>
                            <a:rPr lang="en-GB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nl-NL" sz="44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  <a:tabLst>
                    <a:tab pos="2700655" algn="ctr"/>
                    <a:tab pos="5220970" algn="r"/>
                  </a:tabLst>
                </a:pPr>
                <a:endParaRPr lang="en-US" sz="8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4C8CDE-A4CB-4381-A081-5C8A9BF1E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221003" y="1945806"/>
                <a:ext cx="22495565" cy="8720138"/>
              </a:xfrm>
              <a:blipFill>
                <a:blip r:embed="rId2"/>
                <a:stretch>
                  <a:fillRect l="-1246" t="-1747" b="-419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B5B3B-68F3-42D9-8F66-672B266056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16642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6" y="407376"/>
            <a:ext cx="22499269" cy="698476"/>
          </a:xfrm>
        </p:spPr>
        <p:txBody>
          <a:bodyPr/>
          <a:lstStyle/>
          <a:p>
            <a:r>
              <a:rPr lang="en-US" dirty="0"/>
              <a:t>Use-case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B5B3B-68F3-42D9-8F66-672B266056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15</a:t>
            </a:fld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F1A1942-EED4-4942-81F0-57797D6FF2C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59746" y="1261872"/>
                <a:ext cx="22495565" cy="87201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GB" sz="4400" b="1" dirty="0">
                    <a:solidFill>
                      <a:srgbClr val="00A3E3"/>
                    </a:solidFill>
                  </a:rPr>
                  <a:t>A multivariate copula quantile mapping (MCQM) for bias correction</a:t>
                </a:r>
              </a:p>
              <a:p>
                <a:pPr marL="0" indent="0" algn="ctr">
                  <a:buNone/>
                </a:pPr>
                <a:endParaRPr lang="en-GB" sz="4400" b="1" dirty="0">
                  <a:solidFill>
                    <a:srgbClr val="00A3E3"/>
                  </a:solidFill>
                </a:endParaRPr>
              </a:p>
              <a:p>
                <a:pPr marL="0" indent="0">
                  <a:buNone/>
                </a:pPr>
                <a:r>
                  <a:rPr lang="en-GB" sz="3600" b="1" i="1" dirty="0"/>
                  <a:t>x</a:t>
                </a:r>
                <a:r>
                  <a:rPr lang="en-GB" sz="3600" b="1" dirty="0"/>
                  <a:t>=Air temperature measurement from weather stations,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36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60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GB" sz="360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3600" b="1" dirty="0"/>
              </a:p>
              <a:p>
                <a:pPr marL="0" indent="0">
                  <a:buNone/>
                </a:pPr>
                <a:r>
                  <a:rPr lang="en-GB" sz="3600" b="1" i="1" dirty="0"/>
                  <a:t>y</a:t>
                </a:r>
                <a:r>
                  <a:rPr lang="en-GB" sz="3600" b="1" dirty="0"/>
                  <a:t>=Reanalysis ECMWF data,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GB" sz="3600" b="1" dirty="0"/>
              </a:p>
              <a:p>
                <a:pPr marL="0" indent="0">
                  <a:buNone/>
                </a:pPr>
                <a:r>
                  <a:rPr lang="en-GB" sz="3600" b="1" i="1" dirty="0"/>
                  <a:t>z</a:t>
                </a:r>
                <a:r>
                  <a:rPr lang="en-GB" sz="3600" b="1" dirty="0"/>
                  <a:t>= elevation,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GB" sz="3600" b="1" dirty="0"/>
              </a:p>
              <a:p>
                <a:pPr marL="0" indent="0">
                  <a:buNone/>
                </a:pPr>
                <a:endParaRPr lang="en-GB" sz="3600" b="1" dirty="0"/>
              </a:p>
              <a:p>
                <a:pPr marL="0" indent="0">
                  <a:buNone/>
                </a:pPr>
                <a:endParaRPr lang="en-GB" sz="3600" b="1" dirty="0"/>
              </a:p>
              <a:p>
                <a:pPr marL="0" indent="0">
                  <a:buNone/>
                </a:pPr>
                <a:endParaRPr lang="en-GB" sz="3600" b="1" dirty="0"/>
              </a:p>
              <a:p>
                <a:pPr marL="0" indent="0">
                  <a:buNone/>
                </a:pPr>
                <a:endParaRPr lang="en-GB" sz="3600" b="1" dirty="0"/>
              </a:p>
              <a:p>
                <a:pPr marL="0" indent="0">
                  <a:buNone/>
                </a:pPr>
                <a:endParaRPr lang="en-GB" sz="3600" b="1" dirty="0"/>
              </a:p>
              <a:p>
                <a:pPr marL="0" indent="0">
                  <a:buNone/>
                </a:pPr>
                <a:endParaRPr lang="en-GB" sz="3600" b="1" dirty="0"/>
              </a:p>
              <a:p>
                <a:pPr marL="0" indent="0">
                  <a:buNone/>
                </a:pPr>
                <a:endParaRPr lang="en-GB" sz="3600" b="1" dirty="0"/>
              </a:p>
              <a:p>
                <a:pPr marL="0" indent="0">
                  <a:buNone/>
                </a:pPr>
                <a:endParaRPr lang="en-GB" sz="3600" b="1" dirty="0"/>
              </a:p>
              <a:p>
                <a:pPr marL="0" indent="0">
                  <a:buNone/>
                </a:pPr>
                <a:endParaRPr lang="en-GB" sz="3600" b="1" dirty="0"/>
              </a:p>
              <a:p>
                <a:pPr marL="0" indent="0">
                  <a:buNone/>
                </a:pPr>
                <a:endParaRPr lang="en-GB" sz="3600" b="1" dirty="0"/>
              </a:p>
              <a:p>
                <a:pPr marL="0" indent="0">
                  <a:buNone/>
                </a:pPr>
                <a:r>
                  <a:rPr lang="en-US" sz="3600" dirty="0"/>
                  <a:t>Question: </a:t>
                </a:r>
              </a:p>
              <a:p>
                <a:pPr marL="0" indent="0">
                  <a:buNone/>
                </a:pPr>
                <a:r>
                  <a:rPr lang="en-US" sz="3600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  <m:sup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Solution:</a:t>
                </a:r>
              </a:p>
              <a:p>
                <a:pPr marL="0" indent="0">
                  <a:buNone/>
                </a:pPr>
                <a:r>
                  <a:rPr lang="en-US" sz="3600" dirty="0"/>
                  <a:t>using MCQM,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6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36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36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60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NL" sz="360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F1A1942-EED4-4942-81F0-57797D6FF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59746" y="1261872"/>
                <a:ext cx="22495565" cy="8720138"/>
              </a:xfrm>
              <a:blipFill>
                <a:blip r:embed="rId2"/>
                <a:stretch>
                  <a:fillRect l="-813" t="-1329" b="-32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E089D34-A13E-4661-9CC6-34F5854D48B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775" y="4430046"/>
            <a:ext cx="17226116" cy="6483761"/>
          </a:xfrm>
          <a:prstGeom prst="rect">
            <a:avLst/>
          </a:prstGeom>
          <a:ln>
            <a:noFill/>
          </a:ln>
          <a:effectLst>
            <a:outerShdw blurRad="292100" dist="139700" dir="2700000" sx="96000" sy="96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82673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6" y="407376"/>
            <a:ext cx="22499269" cy="698476"/>
          </a:xfrm>
        </p:spPr>
        <p:txBody>
          <a:bodyPr/>
          <a:lstStyle/>
          <a:p>
            <a:r>
              <a:rPr lang="en-US" dirty="0"/>
              <a:t>Use-case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B5B3B-68F3-42D9-8F66-672B2660560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16</a:t>
            </a:fld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F1A1942-EED4-4942-81F0-57797D6FF2CE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59746" y="1600243"/>
                <a:ext cx="19067625" cy="87201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GB" sz="4400" b="1" dirty="0"/>
                  <a:t> </a:t>
                </a:r>
                <a:r>
                  <a:rPr lang="en-GB" sz="4400" b="1" dirty="0">
                    <a:solidFill>
                      <a:srgbClr val="00A3E3"/>
                    </a:solidFill>
                  </a:rPr>
                  <a:t>A multivariate copula-based interpolator for downscaling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400">
                          <a:latin typeface="Cambria Math" panose="02040503050406030204" pitchFamily="18" charset="0"/>
                        </a:rPr>
                        <m:t>Question</m:t>
                      </m:r>
                      <m:r>
                        <a:rPr lang="en-US" sz="440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4400" dirty="0"/>
              </a:p>
              <a:p>
                <a:pPr marL="0" indent="0">
                  <a:buNone/>
                </a:pPr>
                <a:r>
                  <a:rPr lang="en-US" sz="4400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4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4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40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4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4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4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4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4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4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GB" sz="4400" b="1" dirty="0"/>
              </a:p>
              <a:p>
                <a:pPr marL="0" indent="0">
                  <a:buNone/>
                </a:pPr>
                <a:endParaRPr lang="en-GB" sz="4400" b="1" dirty="0"/>
              </a:p>
              <a:p>
                <a:pPr marL="0" indent="0">
                  <a:buNone/>
                </a:pPr>
                <a:r>
                  <a:rPr lang="en-US" sz="4400" dirty="0"/>
                  <a:t>Solution</a:t>
                </a:r>
              </a:p>
              <a:p>
                <a:pPr marL="0" indent="0">
                  <a:buNone/>
                </a:pPr>
                <a:r>
                  <a:rPr lang="en-US" sz="4400" dirty="0"/>
                  <a:t>Copula based interpolator: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44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4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440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sz="4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40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en-US" sz="440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𝑑𝑢</m:t>
                        </m:r>
                      </m:e>
                    </m:nary>
                  </m:oMath>
                </a14:m>
                <a:endParaRPr lang="en-GB" sz="4400" b="1" dirty="0"/>
              </a:p>
              <a:p>
                <a:pPr marL="0" indent="0">
                  <a:buNone/>
                </a:pPr>
                <a:endParaRPr lang="en-GB" sz="4400" b="1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F1A1942-EED4-4942-81F0-57797D6FF2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59746" y="1600243"/>
                <a:ext cx="19067625" cy="8720138"/>
              </a:xfrm>
              <a:blipFill>
                <a:blip r:embed="rId2"/>
                <a:stretch>
                  <a:fillRect l="-1279" t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C304E7-D22F-4420-B216-A8BC3DC4AB3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099" y="6657975"/>
            <a:ext cx="10476075" cy="6897910"/>
          </a:xfrm>
          <a:prstGeom prst="rect">
            <a:avLst/>
          </a:prstGeom>
          <a:ln>
            <a:noFill/>
          </a:ln>
          <a:effectLst>
            <a:outerShdw blurRad="292100" dist="139700" dir="2700000" sx="96000" sy="96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4DAEBC-1C8F-4369-B4B2-70DC2029FE50}"/>
                  </a:ext>
                </a:extLst>
              </p:cNvPr>
              <p:cNvSpPr/>
              <p:nvPr/>
            </p:nvSpPr>
            <p:spPr>
              <a:xfrm>
                <a:off x="959746" y="7519614"/>
                <a:ext cx="12192000" cy="280076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/>
                <a:r>
                  <a:rPr lang="en-GB" sz="4400" b="0" dirty="0">
                    <a:latin typeface="Akkurat-Light" panose="02000303000000000000" pitchFamily="2" charset="0"/>
                    <a:ea typeface="Akkurat-Light" panose="02000303000000000000" pitchFamily="2" charset="0"/>
                    <a:cs typeface="Akkurat-Light" panose="02000303000000000000" pitchFamily="2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𝑓</m:t>
                    </m:r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(</m:t>
                    </m:r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𝑋</m:t>
                    </m:r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|</m:t>
                    </m:r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𝑋</m:t>
                    </m:r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=</m:t>
                    </m:r>
                    <m:sSub>
                      <m:sSubPr>
                        <m:ctrlPr>
                          <a:rPr lang="en-US" sz="4400" b="0" i="1">
                            <a:latin typeface="Cambria Math" panose="02040503050406030204" pitchFamily="18" charset="0"/>
                            <a:ea typeface="Akkurat-Light" panose="02000303000000000000" pitchFamily="2" charset="0"/>
                            <a:cs typeface="Akkurat-Light" panose="02000303000000000000" pitchFamily="2" charset="0"/>
                          </a:rPr>
                        </m:ctrlPr>
                      </m:sSubPr>
                      <m:e>
                        <m:r>
                          <a:rPr lang="en-GB" sz="4400" b="0">
                            <a:latin typeface="Cambria Math" panose="02040503050406030204" pitchFamily="18" charset="0"/>
                            <a:ea typeface="Akkurat-Light" panose="02000303000000000000" pitchFamily="2" charset="0"/>
                            <a:cs typeface="Akkurat-Light" panose="02000303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GB" sz="4400" b="0">
                            <a:latin typeface="Cambria Math" panose="02040503050406030204" pitchFamily="18" charset="0"/>
                            <a:ea typeface="Akkurat-Light" panose="02000303000000000000" pitchFamily="2" charset="0"/>
                            <a:cs typeface="Akkurat-Light" panose="02000303000000000000" pitchFamily="2" charset="0"/>
                          </a:rPr>
                          <m:t>1</m:t>
                        </m:r>
                      </m:sub>
                    </m:sSub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,…,</m:t>
                    </m:r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𝑋</m:t>
                    </m:r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=</m:t>
                    </m:r>
                    <m:sSub>
                      <m:sSubPr>
                        <m:ctrlPr>
                          <a:rPr lang="en-US" sz="4400" b="0" i="1">
                            <a:latin typeface="Cambria Math" panose="02040503050406030204" pitchFamily="18" charset="0"/>
                            <a:ea typeface="Akkurat-Light" panose="02000303000000000000" pitchFamily="2" charset="0"/>
                            <a:cs typeface="Akkurat-Light" panose="02000303000000000000" pitchFamily="2" charset="0"/>
                          </a:rPr>
                        </m:ctrlPr>
                      </m:sSubPr>
                      <m:e>
                        <m:r>
                          <a:rPr lang="en-GB" sz="4400" b="0">
                            <a:latin typeface="Cambria Math" panose="02040503050406030204" pitchFamily="18" charset="0"/>
                            <a:ea typeface="Akkurat-Light" panose="02000303000000000000" pitchFamily="2" charset="0"/>
                            <a:cs typeface="Akkurat-Light" panose="02000303000000000000" pitchFamily="2" charset="0"/>
                          </a:rPr>
                          <m:t>𝑥</m:t>
                        </m:r>
                      </m:e>
                      <m:sub>
                        <m:r>
                          <a:rPr lang="en-GB" sz="4400" b="0">
                            <a:latin typeface="Cambria Math" panose="02040503050406030204" pitchFamily="18" charset="0"/>
                            <a:ea typeface="Akkurat-Light" panose="02000303000000000000" pitchFamily="2" charset="0"/>
                            <a:cs typeface="Akkurat-Light" panose="02000303000000000000" pitchFamily="2" charset="0"/>
                          </a:rPr>
                          <m:t>𝑛</m:t>
                        </m:r>
                      </m:sub>
                    </m:sSub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)</m:t>
                    </m:r>
                  </m:oMath>
                </a14:m>
                <a:r>
                  <a:rPr lang="en-GB" sz="4400" b="0" dirty="0">
                    <a:latin typeface="Akkurat-Light" panose="02000303000000000000" pitchFamily="2" charset="0"/>
                    <a:ea typeface="Akkurat-Light" panose="02000303000000000000" pitchFamily="2" charset="0"/>
                    <a:cs typeface="Akkurat-Light" panose="02000303000000000000" pitchFamily="2" charset="0"/>
                  </a:rPr>
                  <a:t> is the conditional density distribution of the variable </a:t>
                </a:r>
                <a14:m>
                  <m:oMath xmlns:m="http://schemas.openxmlformats.org/officeDocument/2006/math"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𝑋</m:t>
                    </m:r>
                  </m:oMath>
                </a14:m>
                <a:r>
                  <a:rPr lang="en-GB" sz="4400" b="0" dirty="0">
                    <a:latin typeface="Akkurat-Light" panose="02000303000000000000" pitchFamily="2" charset="0"/>
                    <a:ea typeface="Akkurat-Light" panose="02000303000000000000" pitchFamily="2" charset="0"/>
                    <a:cs typeface="Akkurat-Light" panose="02000303000000000000" pitchFamily="2" charset="0"/>
                  </a:rPr>
                  <a:t> at an unvisited location conditioned on its </a:t>
                </a:r>
                <a14:m>
                  <m:oMath xmlns:m="http://schemas.openxmlformats.org/officeDocument/2006/math">
                    <m:r>
                      <a:rPr lang="en-GB" sz="4400" b="0">
                        <a:latin typeface="Cambria Math" panose="02040503050406030204" pitchFamily="18" charset="0"/>
                        <a:ea typeface="Akkurat-Light" panose="02000303000000000000" pitchFamily="2" charset="0"/>
                        <a:cs typeface="Akkurat-Light" panose="02000303000000000000" pitchFamily="2" charset="0"/>
                      </a:rPr>
                      <m:t>𝑛</m:t>
                    </m:r>
                  </m:oMath>
                </a14:m>
                <a:r>
                  <a:rPr lang="en-GB" sz="4400" b="0" dirty="0">
                    <a:latin typeface="Akkurat-Light" panose="02000303000000000000" pitchFamily="2" charset="0"/>
                    <a:ea typeface="Akkurat-Light" panose="02000303000000000000" pitchFamily="2" charset="0"/>
                    <a:cs typeface="Akkurat-Light" panose="02000303000000000000" pitchFamily="2" charset="0"/>
                  </a:rPr>
                  <a:t> nearest neighbours. </a:t>
                </a:r>
                <a:endParaRPr lang="en-US" sz="4400" b="0" dirty="0">
                  <a:latin typeface="Akkurat-Light" panose="02000303000000000000" pitchFamily="2" charset="0"/>
                  <a:ea typeface="Akkurat-Light" panose="02000303000000000000" pitchFamily="2" charset="0"/>
                  <a:cs typeface="Akkurat-Light" panose="02000303000000000000" pitchFamily="2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4DAEBC-1C8F-4369-B4B2-70DC2029FE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46" y="7519614"/>
                <a:ext cx="12192000" cy="2800767"/>
              </a:xfrm>
              <a:prstGeom prst="rect">
                <a:avLst/>
              </a:prstGeom>
              <a:blipFill>
                <a:blip r:embed="rId4"/>
                <a:stretch>
                  <a:fillRect l="-2000" t="-4357" r="-750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04344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6" y="407376"/>
            <a:ext cx="22499269" cy="698476"/>
          </a:xfrm>
        </p:spPr>
        <p:txBody>
          <a:bodyPr/>
          <a:lstStyle/>
          <a:p>
            <a:r>
              <a:rPr lang="en-US" dirty="0"/>
              <a:t>Use-cases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AC0D7-CEB3-4788-B58D-293768941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4217" y="1301994"/>
            <a:ext cx="17772991" cy="1222739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A3E3"/>
                </a:solidFill>
              </a:rPr>
              <a:t>Methods in geo statistic: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Integration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Spatio</a:t>
            </a:r>
            <a:r>
              <a:rPr lang="en-US" dirty="0"/>
              <a:t>-temporal modeling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Interpolation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Bias correction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Downscaling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Data assimilation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00A3E3"/>
                </a:solidFill>
              </a:rPr>
              <a:t>Application in geo statistic:</a:t>
            </a:r>
          </a:p>
          <a:p>
            <a:pPr lvl="1">
              <a:lnSpc>
                <a:spcPct val="150000"/>
              </a:lnSpc>
            </a:pPr>
            <a:r>
              <a:rPr lang="en-US" sz="4200" dirty="0">
                <a:solidFill>
                  <a:schemeClr val="tx1"/>
                </a:solidFill>
              </a:rPr>
              <a:t>G</a:t>
            </a:r>
            <a:r>
              <a:rPr lang="nl-NL" sz="4200" dirty="0">
                <a:solidFill>
                  <a:schemeClr val="tx1"/>
                </a:solidFill>
              </a:rPr>
              <a:t>roundwater quality parameters</a:t>
            </a:r>
          </a:p>
          <a:p>
            <a:pPr lvl="1">
              <a:lnSpc>
                <a:spcPct val="150000"/>
              </a:lnSpc>
            </a:pPr>
            <a:r>
              <a:rPr lang="nl-NL" sz="4200" dirty="0">
                <a:solidFill>
                  <a:schemeClr val="tx1"/>
                </a:solidFill>
              </a:rPr>
              <a:t>Predicting flood</a:t>
            </a:r>
          </a:p>
          <a:p>
            <a:pPr lvl="1">
              <a:lnSpc>
                <a:spcPct val="150000"/>
              </a:lnSpc>
            </a:pPr>
            <a:r>
              <a:rPr lang="nl-NL" sz="4200" dirty="0">
                <a:solidFill>
                  <a:schemeClr val="tx1"/>
                </a:solidFill>
              </a:rPr>
              <a:t>Trajectories and Sensor Observation Service</a:t>
            </a:r>
          </a:p>
          <a:p>
            <a:pPr lvl="1">
              <a:lnSpc>
                <a:spcPct val="150000"/>
              </a:lnSpc>
            </a:pPr>
            <a:r>
              <a:rPr lang="en-GB" sz="4400" dirty="0">
                <a:solidFill>
                  <a:schemeClr val="tx1"/>
                </a:solidFill>
              </a:rPr>
              <a:t>Daily mean air temperature</a:t>
            </a:r>
          </a:p>
          <a:p>
            <a:pPr lvl="1">
              <a:lnSpc>
                <a:spcPct val="150000"/>
              </a:lnSpc>
            </a:pPr>
            <a:r>
              <a:rPr lang="en-AU" sz="4400" dirty="0">
                <a:solidFill>
                  <a:schemeClr val="tx1"/>
                </a:solidFill>
              </a:rPr>
              <a:t>Evaluating the effects of climate extremes on crop variables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26A621-2881-4122-B0CE-9947E739B7C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2902778" y="12896364"/>
            <a:ext cx="537005" cy="482823"/>
          </a:xfrm>
        </p:spPr>
        <p:txBody>
          <a:bodyPr/>
          <a:lstStyle/>
          <a:p>
            <a:fld id="{86CB4B4D-7CA3-9044-876B-883B54F8677D}" type="slidenum">
              <a:rPr lang="en-NL" smtClean="0"/>
              <a:t>17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0680557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6" y="407376"/>
            <a:ext cx="22499269" cy="698476"/>
          </a:xfrm>
        </p:spPr>
        <p:txBody>
          <a:bodyPr/>
          <a:lstStyle/>
          <a:p>
            <a:r>
              <a:rPr lang="en-US" dirty="0"/>
              <a:t>Challenges (theoretical, technical)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82281-6BFB-4D53-9E52-ECBDFB3B4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5750" y="2783308"/>
            <a:ext cx="22495565" cy="6922008"/>
          </a:xfrm>
        </p:spPr>
        <p:txBody>
          <a:bodyPr/>
          <a:lstStyle/>
          <a:p>
            <a:r>
              <a:rPr lang="en-GB" dirty="0"/>
              <a:t>Numerical evaluations concern the implementations of some mathematical/statistical operations for copula families, such as partial derivatives and inverse transformations. </a:t>
            </a:r>
          </a:p>
          <a:p>
            <a:endParaRPr lang="en-GB" dirty="0"/>
          </a:p>
          <a:p>
            <a:r>
              <a:rPr lang="en-GB" dirty="0"/>
              <a:t>A </a:t>
            </a:r>
            <a:r>
              <a:rPr lang="en-GB" i="1" dirty="0"/>
              <a:t>d</a:t>
            </a:r>
            <a:r>
              <a:rPr lang="en-GB" dirty="0"/>
              <a:t>-dimensional joint probability, </a:t>
            </a:r>
            <a:r>
              <a:rPr lang="en-GB" i="1" dirty="0"/>
              <a:t>d &gt; 2</a:t>
            </a:r>
            <a:r>
              <a:rPr lang="en-GB" dirty="0"/>
              <a:t>, is obtained using the numerical evaluations and simulations that are associated with uncertainty. </a:t>
            </a:r>
          </a:p>
          <a:p>
            <a:endParaRPr lang="en-GB" dirty="0"/>
          </a:p>
          <a:p>
            <a:r>
              <a:rPr lang="en-GB" dirty="0"/>
              <a:t>For a deterministic approach, the main theories of copulas that are based upon probabilistic explanations need to be extended.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DF509A-C618-4730-996E-235AFE72E26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9631521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6" y="407376"/>
            <a:ext cx="22499269" cy="698476"/>
          </a:xfrm>
        </p:spPr>
        <p:txBody>
          <a:bodyPr/>
          <a:lstStyle/>
          <a:p>
            <a:r>
              <a:rPr lang="en-US" dirty="0"/>
              <a:t>Domains and communities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80BC8-8C04-45A2-A7D5-415A71DF5E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3450" y="2161032"/>
            <a:ext cx="22495565" cy="8720138"/>
          </a:xfrm>
        </p:spPr>
        <p:txBody>
          <a:bodyPr/>
          <a:lstStyle/>
          <a:p>
            <a:r>
              <a:rPr lang="en-US" dirty="0" err="1"/>
              <a:t>Kjersti</a:t>
            </a:r>
            <a:r>
              <a:rPr lang="en-US" dirty="0"/>
              <a:t> </a:t>
            </a:r>
            <a:r>
              <a:rPr lang="en-US" dirty="0" err="1"/>
              <a:t>Aas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The Norwegian Computing Centre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GB" dirty="0"/>
              <a:t>Eike </a:t>
            </a:r>
            <a:r>
              <a:rPr lang="en-GB" dirty="0" err="1"/>
              <a:t>Brechmann</a:t>
            </a:r>
            <a:endParaRPr lang="en-GB" dirty="0"/>
          </a:p>
          <a:p>
            <a:pPr marL="0" indent="0">
              <a:buNone/>
            </a:pPr>
            <a:r>
              <a:rPr lang="de-DE" dirty="0"/>
              <a:t>	Center for Mathematical Sciences, Technische Universität München</a:t>
            </a:r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 Claudia </a:t>
            </a:r>
            <a:r>
              <a:rPr lang="en-US" dirty="0" err="1"/>
              <a:t>Czado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Center for Mathematical Sciences, Technische </a:t>
            </a:r>
            <a:r>
              <a:rPr lang="de-DE"/>
              <a:t>Universität München</a:t>
            </a:r>
          </a:p>
          <a:p>
            <a:pPr marL="0" indent="0">
              <a:buNone/>
            </a:pPr>
            <a:endParaRPr lang="de-DE" dirty="0"/>
          </a:p>
          <a:p>
            <a:r>
              <a:rPr lang="en-US" dirty="0" err="1"/>
              <a:t>Benedikt</a:t>
            </a:r>
            <a:r>
              <a:rPr lang="en-US" dirty="0"/>
              <a:t> </a:t>
            </a:r>
            <a:r>
              <a:rPr lang="en-US" dirty="0" err="1"/>
              <a:t>Gräler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52°North Initiative for Geospatial Open Source Software GmbH, Muenster, Germany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en-US" dirty="0"/>
              <a:t>Claus P. Haslauer</a:t>
            </a:r>
          </a:p>
          <a:p>
            <a:pPr marL="0" indent="0">
              <a:buNone/>
            </a:pPr>
            <a:r>
              <a:rPr lang="en-US" dirty="0"/>
              <a:t>	University of </a:t>
            </a:r>
            <a:r>
              <a:rPr lang="en-US" dirty="0" err="1"/>
              <a:t>Tuebingen</a:t>
            </a:r>
            <a:r>
              <a:rPr lang="en-US" dirty="0"/>
              <a:t>, EKU Tübingen , Department of Geosciences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CF8EE-B797-49E1-8BAC-A1CFE496F1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591664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98AA21-1C6D-4CF0-895E-C565EFDD5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Copula /</a:t>
            </a:r>
            <a:r>
              <a:rPr lang="en-US" dirty="0" err="1"/>
              <a:t>kɒpjʊlə</a:t>
            </a:r>
            <a:r>
              <a:rPr lang="en-US" dirty="0"/>
              <a:t>/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52122-9A56-4A9A-AD0A-954E4E44DB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36399" y="6307493"/>
            <a:ext cx="7984004" cy="723167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E1677-5E60-184A-A038-A6C21E3875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5455" y="7939656"/>
            <a:ext cx="14909006" cy="1799337"/>
          </a:xfrm>
        </p:spPr>
        <p:txBody>
          <a:bodyPr/>
          <a:lstStyle/>
          <a:p>
            <a:r>
              <a:rPr lang="en-US" dirty="0"/>
              <a:t>The name comes from the Latin for "link" or "tie"</a:t>
            </a:r>
          </a:p>
        </p:txBody>
      </p:sp>
    </p:spTree>
    <p:extLst>
      <p:ext uri="{BB962C8B-B14F-4D97-AF65-F5344CB8AC3E}">
        <p14:creationId xmlns:p14="http://schemas.microsoft.com/office/powerpoint/2010/main" val="76572496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46" y="407376"/>
            <a:ext cx="22499269" cy="698476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82281-6BFB-4D53-9E52-ECBDFB3B4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3450" y="1105852"/>
            <a:ext cx="22495565" cy="12202772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4400" dirty="0"/>
              <a:t>Alidoost, F., (2019), </a:t>
            </a:r>
            <a:r>
              <a:rPr lang="en-GB" sz="4400" i="1" dirty="0"/>
              <a:t>Copulas for integrating weather and land information in space and time </a:t>
            </a:r>
            <a:r>
              <a:rPr lang="en-US" sz="4400" dirty="0"/>
              <a:t>(Doctoral ). University of Twente.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4400" dirty="0" err="1"/>
              <a:t>Gräler</a:t>
            </a:r>
            <a:r>
              <a:rPr lang="en-US" sz="4400" dirty="0"/>
              <a:t>, B., (2014), </a:t>
            </a:r>
            <a:r>
              <a:rPr lang="en-US" sz="4400" i="1" dirty="0"/>
              <a:t>Developing </a:t>
            </a:r>
            <a:r>
              <a:rPr lang="en-US" sz="4400" i="1" dirty="0" err="1"/>
              <a:t>spatio</a:t>
            </a:r>
            <a:r>
              <a:rPr lang="en-US" sz="4400" i="1" dirty="0"/>
              <a:t>-temporal copulas </a:t>
            </a:r>
            <a:r>
              <a:rPr lang="en-US" sz="4400" dirty="0"/>
              <a:t>(Doctoral ). </a:t>
            </a:r>
            <a:r>
              <a:rPr lang="en-US" sz="4400" dirty="0" err="1"/>
              <a:t>Westfälische</a:t>
            </a:r>
            <a:r>
              <a:rPr lang="en-US" sz="4400" dirty="0"/>
              <a:t> </a:t>
            </a:r>
            <a:r>
              <a:rPr lang="en-US" sz="4400" dirty="0" err="1"/>
              <a:t>Wilhelms</a:t>
            </a:r>
            <a:r>
              <a:rPr lang="en-US" sz="4400" dirty="0"/>
              <a:t>-Universität Münster.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nl-NL" sz="4400" dirty="0"/>
              <a:t>Aas, K., et al. (2009). </a:t>
            </a:r>
            <a:r>
              <a:rPr lang="en-GB" sz="4400" dirty="0"/>
              <a:t>Pair-copula constructions of multiple dependence. Insurance: Mathematics and Economics, 44(2), 182–198.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4000" dirty="0"/>
              <a:t>Nelsen, R. B. (2006), </a:t>
            </a:r>
            <a:r>
              <a:rPr lang="en-US" sz="4000" i="1" dirty="0"/>
              <a:t>An Introduction to Copulas.</a:t>
            </a:r>
            <a:r>
              <a:rPr lang="en-US" sz="4000" dirty="0"/>
              <a:t> United States of America: Springer.</a:t>
            </a:r>
            <a:endParaRPr lang="nl-NL" sz="2000" dirty="0"/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GB" dirty="0"/>
              <a:t>Genest, C. and Favre, A.C. (2007). Everything You Always Wanted to Know about Copula </a:t>
            </a:r>
            <a:r>
              <a:rPr lang="en-GB" dirty="0" err="1"/>
              <a:t>Modeling</a:t>
            </a:r>
            <a:r>
              <a:rPr lang="en-GB" dirty="0"/>
              <a:t> but Were Afraid to Ask. Journal of Hydrologic Engineering, 12(4), 347-368. </a:t>
            </a:r>
          </a:p>
          <a:p>
            <a:pPr>
              <a:lnSpc>
                <a:spcPct val="150000"/>
              </a:lnSpc>
            </a:pPr>
            <a:r>
              <a:rPr lang="en-US" dirty="0">
                <a:hlinkClick r:id="rId2"/>
              </a:rPr>
              <a:t>https://github.com/cran/copula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hlinkClick r:id="rId3"/>
              </a:rPr>
              <a:t>https://github.com/topics/copula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87AD4-D006-4F63-A175-B249D28F3D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069801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0346A-B5F6-934E-93C2-3E4A50ACA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Let’s stay in touch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5A695-88D9-D949-8299-3D6381202721}"/>
              </a:ext>
            </a:extLst>
          </p:cNvPr>
          <p:cNvSpPr txBox="1"/>
          <p:nvPr/>
        </p:nvSpPr>
        <p:spPr>
          <a:xfrm>
            <a:off x="1637690" y="4551582"/>
            <a:ext cx="12507518" cy="3837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kkurat" panose="02000503040000020004" pitchFamily="2" charset="77"/>
              <a:sym typeface="Akkurat-Light"/>
            </a:endParaRPr>
          </a:p>
          <a:p>
            <a:pPr algn="l">
              <a:lnSpc>
                <a:spcPct val="150000"/>
              </a:lnSpc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" panose="02000503040000020004" pitchFamily="2" charset="77"/>
                <a:sym typeface="Akkurat-Light"/>
              </a:rPr>
              <a:t>f.alidoost@esciencecenter.nl</a:t>
            </a:r>
          </a:p>
          <a:p>
            <a:pPr algn="l">
              <a:lnSpc>
                <a:spcPct val="150000"/>
              </a:lnSpc>
            </a:pPr>
            <a:r>
              <a:rPr lang="en-US" b="0" dirty="0">
                <a:latin typeface="Akkurat" panose="02000503040000020004" pitchFamily="2" charset="77"/>
              </a:rPr>
              <a:t>https://www.esciencecenter.nl/profile/sarah</a:t>
            </a:r>
          </a:p>
          <a:p>
            <a:pPr algn="l">
              <a:lnSpc>
                <a:spcPct val="150000"/>
              </a:lnSpc>
            </a:pPr>
            <a:r>
              <a:rPr lang="en-US" b="0" dirty="0">
                <a:latin typeface="Akkurat" panose="02000503040000020004" pitchFamily="2" charset="77"/>
              </a:rPr>
              <a:t>https://nl.linkedin.com/in/fakhereh-sarah-alidoost-11a24a89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03458-4B12-E74B-B76E-3E691C410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73" y="5566982"/>
            <a:ext cx="488576" cy="3664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BBC78A-66BE-E24B-9236-7390C2FD7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73" y="6224001"/>
            <a:ext cx="462011" cy="4620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A76D1E-8AE9-4F15-8AFC-AA2E213A8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49" y="6976599"/>
            <a:ext cx="460255" cy="46025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FEBE9E-924E-479F-B820-8EB1C5789E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54521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C9C06-F60F-4406-9C80-744C121C9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4217" y="2497931"/>
            <a:ext cx="22495565" cy="8720138"/>
          </a:xfrm>
        </p:spPr>
        <p:txBody>
          <a:bodyPr/>
          <a:lstStyle/>
          <a:p>
            <a:pPr marL="0" indent="0">
              <a:buNone/>
            </a:pPr>
            <a:r>
              <a:rPr lang="en-US" sz="4400" dirty="0">
                <a:solidFill>
                  <a:schemeClr val="accent1"/>
                </a:solidFill>
              </a:rPr>
              <a:t>1) Introduction to copulas: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Notation (Cumulative distribution function / probability density function)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Dependence and joint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Distribution family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b="1" dirty="0"/>
              <a:t>Estimation</a:t>
            </a:r>
            <a:r>
              <a:rPr lang="en-US" sz="4400" dirty="0"/>
              <a:t> vs.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Multivariate joint distribution: The world of vines </a:t>
            </a:r>
          </a:p>
          <a:p>
            <a:endParaRPr lang="en-US" sz="4400" dirty="0"/>
          </a:p>
          <a:p>
            <a:pPr marL="0" indent="0">
              <a:buNone/>
            </a:pPr>
            <a:r>
              <a:rPr lang="en-US" sz="4400" dirty="0"/>
              <a:t>2) Application of copulas: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Estimation vs. </a:t>
            </a:r>
            <a:r>
              <a:rPr lang="en-US" sz="4400" b="1" dirty="0"/>
              <a:t>prediction</a:t>
            </a:r>
            <a:r>
              <a:rPr lang="en-US" sz="4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Use-case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Challenges (theoretical, technical)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/>
              <a:t>Domains and communities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7D7457-0C14-47CB-8A3F-1376E96E8F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3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9158073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931DD8B-F97F-4C2D-8063-2E05E2CEFED4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410156" y="407755"/>
                <a:ext cx="11508579" cy="112089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4800" dirty="0"/>
                  <a:t>Notation</a:t>
                </a:r>
              </a:p>
              <a:p>
                <a:r>
                  <a:rPr lang="en-US" sz="4800" dirty="0">
                    <a:solidFill>
                      <a:schemeClr val="accent4"/>
                    </a:solidFill>
                  </a:rPr>
                  <a:t>Probability density function (PDF),</a:t>
                </a:r>
              </a:p>
              <a:p>
                <a:pPr marL="0" indent="0">
                  <a:buNone/>
                </a:pPr>
                <a:r>
                  <a:rPr lang="en-US" sz="4800" dirty="0">
                    <a:solidFill>
                      <a:schemeClr val="accent4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4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4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4800" dirty="0">
                    <a:solidFill>
                      <a:schemeClr val="accent4"/>
                    </a:solidFill>
                  </a:rPr>
                  <a:t>:</a:t>
                </a:r>
              </a:p>
              <a:p>
                <a:pPr lvl="1"/>
                <a:endParaRPr lang="en-US" sz="4000" dirty="0"/>
              </a:p>
              <a:p>
                <a:pPr lvl="1"/>
                <a:endParaRPr lang="en-US" sz="4000" dirty="0"/>
              </a:p>
              <a:p>
                <a:pPr lvl="1"/>
                <a:endParaRPr lang="en-US" sz="4000" dirty="0"/>
              </a:p>
              <a:p>
                <a:pPr lvl="1"/>
                <a:endParaRPr lang="en-US" sz="4000" dirty="0"/>
              </a:p>
              <a:p>
                <a:pPr lvl="1"/>
                <a:endParaRPr lang="en-US" sz="4000" dirty="0"/>
              </a:p>
              <a:p>
                <a:pPr marL="444500" lvl="1" indent="0">
                  <a:buNone/>
                </a:pPr>
                <a:endParaRPr lang="en-US" sz="4000" dirty="0"/>
              </a:p>
              <a:p>
                <a:pPr lvl="1"/>
                <a:r>
                  <a:rPr lang="en-US" sz="4000" dirty="0"/>
                  <a:t>Marginal PDF: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  <a:p>
                <a:pPr lvl="1"/>
                <a:endParaRPr lang="en-US" sz="4000" dirty="0"/>
              </a:p>
              <a:p>
                <a:pPr lvl="1"/>
                <a:endParaRPr lang="en-US" sz="4000" dirty="0"/>
              </a:p>
              <a:p>
                <a:pPr lvl="1"/>
                <a:endParaRPr lang="en-US" sz="4000" dirty="0"/>
              </a:p>
              <a:p>
                <a:pPr lvl="1"/>
                <a:endParaRPr lang="en-US" sz="4000" dirty="0"/>
              </a:p>
              <a:p>
                <a:pPr marL="444500" lvl="1" indent="0">
                  <a:buNone/>
                </a:pPr>
                <a:endParaRPr lang="en-US" sz="4000" dirty="0"/>
              </a:p>
              <a:p>
                <a:pPr marL="444500" lvl="1" indent="0">
                  <a:buNone/>
                </a:pPr>
                <a:endParaRPr lang="en-US" sz="4000" dirty="0"/>
              </a:p>
              <a:p>
                <a:pPr lvl="1"/>
                <a:endParaRPr lang="en-US" sz="4000" dirty="0"/>
              </a:p>
              <a:p>
                <a:pPr lvl="1"/>
                <a:r>
                  <a:rPr lang="en-US" sz="4000" dirty="0"/>
                  <a:t>Joint PDF: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4800" dirty="0"/>
              </a:p>
              <a:p>
                <a:pPr marL="444500" lvl="1" indent="0">
                  <a:buNone/>
                </a:pPr>
                <a:endParaRPr lang="en-US" sz="4800" dirty="0"/>
              </a:p>
              <a:p>
                <a:pPr lvl="1"/>
                <a:r>
                  <a:rPr lang="en-US" sz="4000" dirty="0"/>
                  <a:t>Conditional PDF: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40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A931DD8B-F97F-4C2D-8063-2E05E2CEF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410156" y="407755"/>
                <a:ext cx="11508579" cy="11208966"/>
              </a:xfrm>
              <a:blipFill>
                <a:blip r:embed="rId2"/>
                <a:stretch>
                  <a:fillRect l="-2383" t="-1251" b="-1625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D49A6-8C8A-4937-A354-9CCAAC0AA1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4</a:t>
            </a:fld>
            <a:endParaRPr 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D6DDB-5448-4AED-9852-EA5DE9D1E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4"/>
          <a:stretch/>
        </p:blipFill>
        <p:spPr>
          <a:xfrm>
            <a:off x="2809852" y="2753417"/>
            <a:ext cx="6119302" cy="32588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4">
                <a:extLst>
                  <a:ext uri="{FF2B5EF4-FFF2-40B4-BE49-F238E27FC236}">
                    <a16:creationId xmlns:a16="http://schemas.microsoft.com/office/drawing/2014/main" id="{0EDA7DB5-A20D-4C45-B5DD-D3761B9F8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328849" y="1184021"/>
                <a:ext cx="15394491" cy="11208966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857250" marR="0" indent="-857250" algn="l" defTabSz="821531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7200" b="0" i="0" u="none" strike="noStrike" cap="none" spc="0" baseline="0">
                    <a:ln>
                      <a:noFill/>
                    </a:ln>
                    <a:solidFill>
                      <a:schemeClr val="bg1"/>
                    </a:solidFill>
                    <a:uFillTx/>
                    <a:latin typeface="Akkurat-Light" panose="02000503030000020004" pitchFamily="2" charset="77"/>
                    <a:ea typeface="Akkurat-Light" panose="02000303000000000000" pitchFamily="2" charset="0"/>
                    <a:cs typeface="Akkurat-Light" panose="02000303000000000000" pitchFamily="2" charset="0"/>
                    <a:sym typeface="Akkurat-Light"/>
                  </a:defRPr>
                </a:lvl1pPr>
                <a:lvl2pPr marL="1301750" marR="0" indent="-857250" algn="l" defTabSz="821531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6600" b="0" i="0" u="none" strike="noStrike" cap="none" spc="0" baseline="0">
                    <a:ln>
                      <a:noFill/>
                    </a:ln>
                    <a:solidFill>
                      <a:schemeClr val="bg1"/>
                    </a:solidFill>
                    <a:uFillTx/>
                    <a:latin typeface="Akkurat-Light" panose="02000503030000020004" pitchFamily="2" charset="77"/>
                    <a:ea typeface="Akkurat-Light" panose="02000303000000000000" pitchFamily="2" charset="0"/>
                    <a:cs typeface="Akkurat-Light" panose="02000303000000000000" pitchFamily="2" charset="0"/>
                    <a:sym typeface="Akkurat-Light"/>
                  </a:defRPr>
                </a:lvl2pPr>
                <a:lvl3pPr marL="1746250" marR="0" indent="-857250" algn="l" defTabSz="821531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6000" b="0" i="0" u="none" strike="noStrike" cap="none" spc="0" baseline="0">
                    <a:ln>
                      <a:noFill/>
                    </a:ln>
                    <a:solidFill>
                      <a:schemeClr val="bg1"/>
                    </a:solidFill>
                    <a:uFillTx/>
                    <a:latin typeface="Akkurat-Light" panose="02000503030000020004" pitchFamily="2" charset="77"/>
                    <a:ea typeface="Akkurat-Light" panose="02000303000000000000" pitchFamily="2" charset="0"/>
                    <a:cs typeface="Akkurat-Light" panose="02000303000000000000" pitchFamily="2" charset="0"/>
                    <a:sym typeface="Akkurat-Light"/>
                  </a:defRPr>
                </a:lvl3pPr>
                <a:lvl4pPr marL="2190750" marR="0" indent="-857250" algn="l" defTabSz="821531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5400" b="0" i="0" u="none" strike="noStrike" cap="none" spc="0" baseline="0">
                    <a:ln>
                      <a:noFill/>
                    </a:ln>
                    <a:solidFill>
                      <a:schemeClr val="bg1"/>
                    </a:solidFill>
                    <a:uFillTx/>
                    <a:latin typeface="Akkurat-Light" panose="02000503030000020004" pitchFamily="2" charset="77"/>
                    <a:ea typeface="Akkurat-Light" panose="02000303000000000000" pitchFamily="2" charset="0"/>
                    <a:cs typeface="Akkurat-Light" panose="02000303000000000000" pitchFamily="2" charset="0"/>
                    <a:sym typeface="Akkurat-Light"/>
                  </a:defRPr>
                </a:lvl4pPr>
                <a:lvl5pPr marL="2635250" marR="0" indent="-857250" algn="l" defTabSz="821531" rtl="0" latin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Arial" panose="020B0604020202020204" pitchFamily="34" charset="0"/>
                  <a:buChar char="•"/>
                  <a:tabLst/>
                  <a:defRPr sz="4800" b="0" i="0" u="none" strike="noStrike" cap="none" spc="0" baseline="0">
                    <a:ln>
                      <a:noFill/>
                    </a:ln>
                    <a:solidFill>
                      <a:schemeClr val="bg1"/>
                    </a:solidFill>
                    <a:uFillTx/>
                    <a:latin typeface="Akkurat-Light" panose="02000503030000020004" pitchFamily="2" charset="77"/>
                    <a:ea typeface="Akkurat-Light" panose="02000303000000000000" pitchFamily="2" charset="0"/>
                    <a:cs typeface="Akkurat-Light" panose="02000303000000000000" pitchFamily="2" charset="0"/>
                    <a:sym typeface="Akkurat-Light"/>
                  </a:defRPr>
                </a:lvl5pPr>
                <a:lvl6pPr marL="2833687" marR="0" indent="-611187" algn="l" defTabSz="821531" rtl="0" latinLnBrk="0">
                  <a:lnSpc>
                    <a:spcPct val="100000"/>
                  </a:lnSpc>
                  <a:spcBef>
                    <a:spcPts val="5900"/>
                  </a:spcBef>
                  <a:spcAft>
                    <a:spcPts val="0"/>
                  </a:spcAft>
                  <a:buClrTx/>
                  <a:buSzPct val="145000"/>
                  <a:buFontTx/>
                  <a:buChar char="•"/>
                  <a:tabLst/>
                  <a:defRPr sz="4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kkurat-Light"/>
                    <a:ea typeface="Akkurat-Light"/>
                    <a:cs typeface="Akkurat-Light"/>
                    <a:sym typeface="Akkurat-Light"/>
                  </a:defRPr>
                </a:lvl6pPr>
                <a:lvl7pPr marL="3278187" marR="0" indent="-611187" algn="l" defTabSz="821531" rtl="0" latinLnBrk="0">
                  <a:lnSpc>
                    <a:spcPct val="100000"/>
                  </a:lnSpc>
                  <a:spcBef>
                    <a:spcPts val="5900"/>
                  </a:spcBef>
                  <a:spcAft>
                    <a:spcPts val="0"/>
                  </a:spcAft>
                  <a:buClrTx/>
                  <a:buSzPct val="145000"/>
                  <a:buFontTx/>
                  <a:buChar char="•"/>
                  <a:tabLst/>
                  <a:defRPr sz="4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kkurat-Light"/>
                    <a:ea typeface="Akkurat-Light"/>
                    <a:cs typeface="Akkurat-Light"/>
                    <a:sym typeface="Akkurat-Light"/>
                  </a:defRPr>
                </a:lvl7pPr>
                <a:lvl8pPr marL="3722687" marR="0" indent="-611187" algn="l" defTabSz="821531" rtl="0" latinLnBrk="0">
                  <a:lnSpc>
                    <a:spcPct val="100000"/>
                  </a:lnSpc>
                  <a:spcBef>
                    <a:spcPts val="5900"/>
                  </a:spcBef>
                  <a:spcAft>
                    <a:spcPts val="0"/>
                  </a:spcAft>
                  <a:buClrTx/>
                  <a:buSzPct val="145000"/>
                  <a:buFontTx/>
                  <a:buChar char="•"/>
                  <a:tabLst/>
                  <a:defRPr sz="4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kkurat-Light"/>
                    <a:ea typeface="Akkurat-Light"/>
                    <a:cs typeface="Akkurat-Light"/>
                    <a:sym typeface="Akkurat-Light"/>
                  </a:defRPr>
                </a:lvl8pPr>
                <a:lvl9pPr marL="3556000" marR="0" indent="0" algn="l" defTabSz="821531" rtl="0" latinLnBrk="0">
                  <a:lnSpc>
                    <a:spcPct val="100000"/>
                  </a:lnSpc>
                  <a:spcBef>
                    <a:spcPts val="5900"/>
                  </a:spcBef>
                  <a:spcAft>
                    <a:spcPts val="0"/>
                  </a:spcAft>
                  <a:buClrTx/>
                  <a:buSzPct val="145000"/>
                  <a:buFontTx/>
                  <a:buNone/>
                  <a:tabLst/>
                  <a:defRPr sz="4400" b="0" i="0" u="none" strike="noStrike" cap="none" spc="0" baseline="0">
                    <a:ln>
                      <a:noFill/>
                    </a:ln>
                    <a:solidFill>
                      <a:srgbClr val="000000"/>
                    </a:solidFill>
                    <a:uFillTx/>
                    <a:latin typeface="Akkurat-Light"/>
                    <a:ea typeface="Akkurat-Light"/>
                    <a:cs typeface="Akkurat-Light"/>
                    <a:sym typeface="Akkurat-Light"/>
                  </a:defRPr>
                </a:lvl9pPr>
              </a:lstStyle>
              <a:p>
                <a:pPr hangingPunct="1"/>
                <a:r>
                  <a:rPr lang="en-US" sz="4800" dirty="0">
                    <a:solidFill>
                      <a:schemeClr val="accent4"/>
                    </a:solidFill>
                  </a:rPr>
                  <a:t>Cumulative distribution function (CDF),</a:t>
                </a:r>
              </a:p>
              <a:p>
                <a:pPr marL="0" indent="0" hangingPunct="1">
                  <a:buNone/>
                </a:pPr>
                <a:r>
                  <a:rPr lang="en-US" sz="4800" dirty="0">
                    <a:solidFill>
                      <a:schemeClr val="accent4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48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→[0,1]</m:t>
                    </m:r>
                  </m:oMath>
                </a14:m>
                <a:r>
                  <a:rPr lang="en-US" sz="4800" dirty="0">
                    <a:solidFill>
                      <a:schemeClr val="accent4"/>
                    </a:solidFill>
                  </a:rPr>
                  <a:t>:</a:t>
                </a:r>
              </a:p>
              <a:p>
                <a:pPr lvl="1" hangingPunct="1"/>
                <a:endParaRPr lang="en-US" sz="4000" dirty="0"/>
              </a:p>
              <a:p>
                <a:pPr lvl="1" hangingPunct="1"/>
                <a:endParaRPr lang="en-US" sz="4000" dirty="0"/>
              </a:p>
              <a:p>
                <a:pPr lvl="1" hangingPunct="1"/>
                <a:endParaRPr lang="en-US" sz="4000" dirty="0"/>
              </a:p>
              <a:p>
                <a:pPr lvl="1" hangingPunct="1"/>
                <a:endParaRPr lang="en-US" sz="4000" dirty="0"/>
              </a:p>
              <a:p>
                <a:pPr lvl="1" hangingPunct="1"/>
                <a:endParaRPr lang="en-US" sz="4000" dirty="0"/>
              </a:p>
              <a:p>
                <a:pPr lvl="1" hangingPunct="1"/>
                <a:endParaRPr lang="en-US" sz="4000" dirty="0"/>
              </a:p>
              <a:p>
                <a:pPr lvl="1" hangingPunct="1"/>
                <a:r>
                  <a:rPr lang="en-US" sz="4000" dirty="0"/>
                  <a:t>Marginal CDF: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00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4000" dirty="0"/>
              </a:p>
              <a:p>
                <a:pPr lvl="1" hangingPunct="1"/>
                <a:endParaRPr lang="en-US" sz="4000" dirty="0"/>
              </a:p>
              <a:p>
                <a:pPr lvl="1" hangingPunct="1"/>
                <a:endParaRPr lang="en-US" sz="4000" dirty="0"/>
              </a:p>
              <a:p>
                <a:pPr lvl="1" hangingPunct="1"/>
                <a:endParaRPr lang="en-US" sz="4000" dirty="0"/>
              </a:p>
              <a:p>
                <a:pPr lvl="1" hangingPunct="1"/>
                <a:endParaRPr lang="en-US" sz="4000" dirty="0"/>
              </a:p>
              <a:p>
                <a:pPr lvl="1" hangingPunct="1"/>
                <a:endParaRPr lang="en-US" sz="4000" dirty="0"/>
              </a:p>
              <a:p>
                <a:pPr marL="444500" lvl="1" indent="0" hangingPunct="1">
                  <a:buNone/>
                </a:pPr>
                <a:endParaRPr lang="en-US" sz="4000" dirty="0"/>
              </a:p>
              <a:p>
                <a:pPr lvl="1" hangingPunct="1"/>
                <a:r>
                  <a:rPr lang="en-US" sz="4000" dirty="0"/>
                  <a:t>Joint CDF: 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400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4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US" sz="40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  <m:e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40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40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4000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e>
                    </m:nary>
                  </m:oMath>
                </a14:m>
                <a:endParaRPr lang="en-US" sz="4000" dirty="0"/>
              </a:p>
              <a:p>
                <a:pPr lvl="1" hangingPunct="1"/>
                <a:endParaRPr lang="en-US" sz="4000" dirty="0"/>
              </a:p>
              <a:p>
                <a:pPr lvl="1" hangingPunct="1"/>
                <a:r>
                  <a:rPr lang="en-US" sz="4000" dirty="0"/>
                  <a:t>Conditional CDF: </a:t>
                </a:r>
                <a14:m>
                  <m:oMath xmlns:m="http://schemas.openxmlformats.org/officeDocument/2006/math">
                    <m:r>
                      <a:rPr lang="en-US" sz="400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| 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6" name="Text Placeholder 4">
                <a:extLst>
                  <a:ext uri="{FF2B5EF4-FFF2-40B4-BE49-F238E27FC236}">
                    <a16:creationId xmlns:a16="http://schemas.microsoft.com/office/drawing/2014/main" id="{0EDA7DB5-A20D-4C45-B5DD-D3761B9F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8849" y="1184021"/>
                <a:ext cx="15394491" cy="11208966"/>
              </a:xfrm>
              <a:prstGeom prst="rect">
                <a:avLst/>
              </a:prstGeom>
              <a:blipFill>
                <a:blip r:embed="rId4"/>
                <a:stretch>
                  <a:fillRect l="-1623" t="-1251" b="-6199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4E3256D-6CE2-409A-A237-52D968AA4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8543" y="2753417"/>
            <a:ext cx="6119304" cy="32588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7B3A7-FD80-4B2A-9437-552066AFA79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39" r="2575"/>
          <a:stretch/>
        </p:blipFill>
        <p:spPr>
          <a:xfrm>
            <a:off x="14891657" y="7136165"/>
            <a:ext cx="3732245" cy="3274037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40F947-D847-47EF-B8ED-2EAA08A87B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3017" y="7136165"/>
            <a:ext cx="5792971" cy="371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7282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Dependence and joint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3759B6-0C64-4A6A-AFDD-616152FFE11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61598" y="1222233"/>
                <a:ext cx="22495565" cy="7807467"/>
              </a:xfrm>
            </p:spPr>
            <p:txBody>
              <a:bodyPr/>
              <a:lstStyle/>
              <a:p>
                <a:pPr algn="justLow">
                  <a:lnSpc>
                    <a:spcPct val="150000"/>
                  </a:lnSpc>
                </a:pPr>
                <a:r>
                  <a:rPr lang="en-GB" sz="4400" b="1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Sklar’s theorem:</a:t>
                </a:r>
                <a:endParaRPr lang="en-US" sz="4400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4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There is a function </a:t>
                </a:r>
                <a14:m>
                  <m:oMath xmlns:m="http://schemas.openxmlformats.org/officeDocument/2006/math">
                    <m:r>
                      <a:rPr lang="en-GB" sz="44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GB" sz="4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that joins or ties these two variables: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4400" dirty="0"/>
                  <a:t>=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sz="44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4400" dirty="0"/>
                  <a:t>In the multivariate case: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Independent variables: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Correlated variables: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83759B6-0C64-4A6A-AFDD-616152FFE1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61598" y="1222233"/>
                <a:ext cx="22495565" cy="7807467"/>
              </a:xfrm>
              <a:blipFill>
                <a:blip r:embed="rId2"/>
                <a:stretch>
                  <a:fillRect l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BD31F71-9C7A-4AF8-AA30-6E4FA37ACA96}"/>
              </a:ext>
            </a:extLst>
          </p:cNvPr>
          <p:cNvGrpSpPr/>
          <p:nvPr/>
        </p:nvGrpSpPr>
        <p:grpSpPr>
          <a:xfrm>
            <a:off x="14561821" y="4594861"/>
            <a:ext cx="9395012" cy="8516126"/>
            <a:chOff x="15339527" y="2846821"/>
            <a:chExt cx="8731605" cy="80223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B76079-CCE1-494D-BF55-3CD48A7A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39527" y="2846821"/>
              <a:ext cx="8731605" cy="8022358"/>
            </a:xfrm>
            <a:prstGeom prst="rect">
              <a:avLst/>
            </a:prstGeom>
            <a:effectLst>
              <a:outerShdw blurRad="63500" sx="102000" sy="102000" algn="ctr" rotWithShape="0">
                <a:schemeClr val="bg2">
                  <a:lumMod val="25000"/>
                  <a:alpha val="40000"/>
                </a:schemeClr>
              </a:outerShd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2005F7-8BD3-422B-B314-B8CABDBA6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39" r="2575"/>
            <a:stretch/>
          </p:blipFill>
          <p:spPr>
            <a:xfrm>
              <a:off x="15508255" y="7434842"/>
              <a:ext cx="3730212" cy="3359021"/>
            </a:xfrm>
            <a:prstGeom prst="rect">
              <a:avLst/>
            </a:prstGeom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BD35C-0F8C-450C-A8CC-71BC7221B6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5</a:t>
            </a:fld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C4F46D-2CD7-4B64-AEF4-F39AF189A7B5}"/>
                  </a:ext>
                </a:extLst>
              </p:cNvPr>
              <p:cNvSpPr/>
              <p:nvPr/>
            </p:nvSpPr>
            <p:spPr>
              <a:xfrm>
                <a:off x="959747" y="9465270"/>
                <a:ext cx="12192000" cy="13849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/>
                <a:r>
                  <a:rPr lang="en-GB" sz="4200" b="0" dirty="0">
                    <a:latin typeface="Akkurat-Light" panose="02000303000000000000" pitchFamily="2" charset="0"/>
                    <a:ea typeface="Cambria Math" panose="02040503050406030204" pitchFamily="18" charset="0"/>
                    <a:cs typeface="Akkurat-Light" panose="02000303000000000000" pitchFamily="2" charset="0"/>
                  </a:rPr>
                  <a:t>The </a:t>
                </a:r>
                <a:r>
                  <a:rPr lang="en-US" sz="4200" b="0" dirty="0">
                    <a:latin typeface="Akkurat-Light" panose="02000303000000000000" pitchFamily="2" charset="0"/>
                    <a:ea typeface="Cambria Math" panose="02040503050406030204" pitchFamily="18" charset="0"/>
                    <a:cs typeface="Akkurat-Light" panose="02000303000000000000" pitchFamily="2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GB" sz="4200" b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kkurat-Light" panose="02000303000000000000" pitchFamily="2" charset="0"/>
                      </a:rPr>
                      <m:t>𝑐</m:t>
                    </m:r>
                  </m:oMath>
                </a14:m>
                <a:r>
                  <a:rPr lang="en-GB" sz="4200" b="0" dirty="0">
                    <a:latin typeface="Akkurat-Light" panose="02000303000000000000" pitchFamily="2" charset="0"/>
                    <a:ea typeface="Cambria Math" panose="02040503050406030204" pitchFamily="18" charset="0"/>
                    <a:cs typeface="Akkurat-Light" panose="02000303000000000000" pitchFamily="2" charset="0"/>
                  </a:rPr>
                  <a:t> can exhibit several types of non-linear negative or positive dependences. </a:t>
                </a:r>
                <a:endParaRPr lang="en-US" sz="4200" b="0" dirty="0">
                  <a:latin typeface="Akkurat-Light" panose="02000303000000000000" pitchFamily="2" charset="0"/>
                  <a:ea typeface="Cambria Math" panose="02040503050406030204" pitchFamily="18" charset="0"/>
                  <a:cs typeface="Akkurat-Light" panose="02000303000000000000" pitchFamily="2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7C4F46D-2CD7-4B64-AEF4-F39AF189A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47" y="9465270"/>
                <a:ext cx="12192000" cy="1384995"/>
              </a:xfrm>
              <a:prstGeom prst="rect">
                <a:avLst/>
              </a:prstGeom>
              <a:blipFill>
                <a:blip r:embed="rId5"/>
                <a:stretch>
                  <a:fillRect l="-1900" t="-8811" b="-19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45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family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C154A9-1D4E-410D-A2B5-BD2131912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4217" y="1071489"/>
            <a:ext cx="22495565" cy="87201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b="1" dirty="0"/>
              <a:t>What family does a copula belong to?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4400" dirty="0"/>
              <a:t>Copulas can be characterized using any distribution family that can be different from the marginal family of the involved variables. </a:t>
            </a:r>
            <a:endParaRPr lang="nl-NL" sz="4400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FB2D590-BEA0-41F7-9660-7A5F30AB8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9539" y="8883908"/>
            <a:ext cx="8771516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nl-NL" sz="2800" b="0" dirty="0">
                <a:latin typeface="+mn-lt"/>
              </a:rPr>
              <a:t>104 = </a:t>
            </a:r>
            <a:r>
              <a:rPr lang="nl-NL" altLang="nl-NL" sz="2800" b="0" dirty="0" err="1">
                <a:latin typeface="+mn-lt"/>
              </a:rPr>
              <a:t>Tawn</a:t>
            </a:r>
            <a:r>
              <a:rPr lang="nl-NL" altLang="nl-NL" sz="2800" b="0" dirty="0">
                <a:latin typeface="+mn-lt"/>
              </a:rPr>
              <a:t> type 1 copula </a:t>
            </a:r>
            <a:br>
              <a:rPr lang="nl-NL" altLang="nl-NL" sz="2800" b="0" dirty="0">
                <a:latin typeface="+mn-lt"/>
              </a:rPr>
            </a:br>
            <a:r>
              <a:rPr lang="nl-NL" altLang="nl-NL" sz="2800" b="0" dirty="0">
                <a:latin typeface="+mn-lt"/>
              </a:rPr>
              <a:t>114 = </a:t>
            </a:r>
            <a:r>
              <a:rPr lang="nl-NL" altLang="nl-NL" sz="2800" b="0" dirty="0" err="1">
                <a:latin typeface="+mn-lt"/>
              </a:rPr>
              <a:t>rotated</a:t>
            </a:r>
            <a:r>
              <a:rPr lang="nl-NL" altLang="nl-NL" sz="2800" b="0" dirty="0">
                <a:latin typeface="+mn-lt"/>
              </a:rPr>
              <a:t> </a:t>
            </a:r>
            <a:r>
              <a:rPr lang="nl-NL" altLang="nl-NL" sz="2800" b="0" dirty="0" err="1">
                <a:latin typeface="+mn-lt"/>
              </a:rPr>
              <a:t>Tawn</a:t>
            </a:r>
            <a:r>
              <a:rPr lang="nl-NL" altLang="nl-NL" sz="2800" b="0" dirty="0">
                <a:latin typeface="+mn-lt"/>
              </a:rPr>
              <a:t> type 1 copula (180 </a:t>
            </a:r>
            <a:r>
              <a:rPr lang="nl-NL" altLang="nl-NL" sz="2800" b="0" dirty="0" err="1">
                <a:latin typeface="+mn-lt"/>
              </a:rPr>
              <a:t>degrees</a:t>
            </a:r>
            <a:r>
              <a:rPr lang="nl-NL" altLang="nl-NL" sz="2800" b="0" dirty="0">
                <a:latin typeface="+mn-lt"/>
              </a:rPr>
              <a:t>) </a:t>
            </a:r>
            <a:br>
              <a:rPr lang="nl-NL" altLang="nl-NL" sz="2800" b="0" dirty="0">
                <a:latin typeface="+mn-lt"/>
              </a:rPr>
            </a:br>
            <a:r>
              <a:rPr lang="nl-NL" altLang="nl-NL" sz="2800" b="0" dirty="0">
                <a:latin typeface="+mn-lt"/>
              </a:rPr>
              <a:t>124 = </a:t>
            </a:r>
            <a:r>
              <a:rPr lang="nl-NL" altLang="nl-NL" sz="2800" b="0" dirty="0" err="1">
                <a:latin typeface="+mn-lt"/>
              </a:rPr>
              <a:t>rotated</a:t>
            </a:r>
            <a:r>
              <a:rPr lang="nl-NL" altLang="nl-NL" sz="2800" b="0" dirty="0">
                <a:latin typeface="+mn-lt"/>
              </a:rPr>
              <a:t> </a:t>
            </a:r>
            <a:r>
              <a:rPr lang="nl-NL" altLang="nl-NL" sz="2800" b="0" dirty="0" err="1">
                <a:latin typeface="+mn-lt"/>
              </a:rPr>
              <a:t>Tawn</a:t>
            </a:r>
            <a:r>
              <a:rPr lang="nl-NL" altLang="nl-NL" sz="2800" b="0" dirty="0">
                <a:latin typeface="+mn-lt"/>
              </a:rPr>
              <a:t> type 1 copula (90 </a:t>
            </a:r>
            <a:r>
              <a:rPr lang="nl-NL" altLang="nl-NL" sz="2800" b="0" dirty="0" err="1">
                <a:latin typeface="+mn-lt"/>
              </a:rPr>
              <a:t>degrees</a:t>
            </a:r>
            <a:r>
              <a:rPr lang="nl-NL" altLang="nl-NL" sz="2800" b="0" dirty="0">
                <a:latin typeface="+mn-lt"/>
              </a:rPr>
              <a:t>) </a:t>
            </a:r>
            <a:br>
              <a:rPr lang="nl-NL" altLang="nl-NL" sz="2800" b="0" dirty="0">
                <a:latin typeface="+mn-lt"/>
              </a:rPr>
            </a:br>
            <a:r>
              <a:rPr lang="nl-NL" altLang="nl-NL" sz="2800" b="0" dirty="0">
                <a:latin typeface="+mn-lt"/>
              </a:rPr>
              <a:t>134 = </a:t>
            </a:r>
            <a:r>
              <a:rPr lang="nl-NL" altLang="nl-NL" sz="2800" b="0" dirty="0" err="1">
                <a:latin typeface="+mn-lt"/>
              </a:rPr>
              <a:t>rotated</a:t>
            </a:r>
            <a:r>
              <a:rPr lang="nl-NL" altLang="nl-NL" sz="2800" b="0" dirty="0">
                <a:latin typeface="+mn-lt"/>
              </a:rPr>
              <a:t> </a:t>
            </a:r>
            <a:r>
              <a:rPr lang="nl-NL" altLang="nl-NL" sz="2800" b="0" dirty="0" err="1">
                <a:latin typeface="+mn-lt"/>
              </a:rPr>
              <a:t>Tawn</a:t>
            </a:r>
            <a:r>
              <a:rPr lang="nl-NL" altLang="nl-NL" sz="2800" b="0" dirty="0">
                <a:latin typeface="+mn-lt"/>
              </a:rPr>
              <a:t> type 1 copula (270 </a:t>
            </a:r>
            <a:r>
              <a:rPr lang="nl-NL" altLang="nl-NL" sz="2800" b="0" dirty="0" err="1">
                <a:latin typeface="+mn-lt"/>
              </a:rPr>
              <a:t>degrees</a:t>
            </a:r>
            <a:r>
              <a:rPr lang="nl-NL" altLang="nl-NL" sz="2800" b="0" dirty="0">
                <a:latin typeface="+mn-lt"/>
              </a:rPr>
              <a:t>) </a:t>
            </a:r>
            <a:br>
              <a:rPr lang="nl-NL" altLang="nl-NL" sz="2800" b="0" dirty="0">
                <a:latin typeface="+mn-lt"/>
              </a:rPr>
            </a:br>
            <a:r>
              <a:rPr lang="nl-NL" altLang="nl-NL" sz="2800" b="0" dirty="0">
                <a:latin typeface="+mn-lt"/>
              </a:rPr>
              <a:t>204 = </a:t>
            </a:r>
            <a:r>
              <a:rPr lang="nl-NL" altLang="nl-NL" sz="2800" b="0" dirty="0" err="1">
                <a:latin typeface="+mn-lt"/>
              </a:rPr>
              <a:t>Tawn</a:t>
            </a:r>
            <a:r>
              <a:rPr lang="nl-NL" altLang="nl-NL" sz="2800" b="0" dirty="0">
                <a:latin typeface="+mn-lt"/>
              </a:rPr>
              <a:t> type 2 copula </a:t>
            </a:r>
            <a:br>
              <a:rPr lang="nl-NL" altLang="nl-NL" sz="2800" b="0" dirty="0">
                <a:latin typeface="+mn-lt"/>
              </a:rPr>
            </a:br>
            <a:r>
              <a:rPr lang="nl-NL" altLang="nl-NL" sz="2800" b="0" dirty="0">
                <a:latin typeface="+mn-lt"/>
              </a:rPr>
              <a:t>214 = </a:t>
            </a:r>
            <a:r>
              <a:rPr lang="nl-NL" altLang="nl-NL" sz="2800" b="0" dirty="0" err="1">
                <a:latin typeface="+mn-lt"/>
              </a:rPr>
              <a:t>rotated</a:t>
            </a:r>
            <a:r>
              <a:rPr lang="nl-NL" altLang="nl-NL" sz="2800" b="0" dirty="0">
                <a:latin typeface="+mn-lt"/>
              </a:rPr>
              <a:t> </a:t>
            </a:r>
            <a:r>
              <a:rPr lang="nl-NL" altLang="nl-NL" sz="2800" b="0" dirty="0" err="1">
                <a:latin typeface="+mn-lt"/>
              </a:rPr>
              <a:t>Tawn</a:t>
            </a:r>
            <a:r>
              <a:rPr lang="nl-NL" altLang="nl-NL" sz="2800" b="0" dirty="0">
                <a:latin typeface="+mn-lt"/>
              </a:rPr>
              <a:t> type 2 copula (180 </a:t>
            </a:r>
            <a:r>
              <a:rPr lang="nl-NL" altLang="nl-NL" sz="2800" b="0" dirty="0" err="1">
                <a:latin typeface="+mn-lt"/>
              </a:rPr>
              <a:t>degrees</a:t>
            </a:r>
            <a:r>
              <a:rPr lang="nl-NL" altLang="nl-NL" sz="2800" b="0" dirty="0">
                <a:latin typeface="+mn-lt"/>
              </a:rPr>
              <a:t>) </a:t>
            </a:r>
            <a:br>
              <a:rPr lang="nl-NL" altLang="nl-NL" sz="2800" b="0" dirty="0">
                <a:latin typeface="+mn-lt"/>
              </a:rPr>
            </a:br>
            <a:r>
              <a:rPr lang="nl-NL" altLang="nl-NL" sz="2800" b="0" dirty="0">
                <a:latin typeface="+mn-lt"/>
              </a:rPr>
              <a:t>224 = </a:t>
            </a:r>
            <a:r>
              <a:rPr lang="nl-NL" altLang="nl-NL" sz="2800" b="0" dirty="0" err="1">
                <a:latin typeface="+mn-lt"/>
              </a:rPr>
              <a:t>rotated</a:t>
            </a:r>
            <a:r>
              <a:rPr lang="nl-NL" altLang="nl-NL" sz="2800" b="0" dirty="0">
                <a:latin typeface="+mn-lt"/>
              </a:rPr>
              <a:t> </a:t>
            </a:r>
            <a:r>
              <a:rPr lang="nl-NL" altLang="nl-NL" sz="2800" b="0" dirty="0" err="1">
                <a:latin typeface="+mn-lt"/>
              </a:rPr>
              <a:t>Tawn</a:t>
            </a:r>
            <a:r>
              <a:rPr lang="nl-NL" altLang="nl-NL" sz="2800" b="0" dirty="0">
                <a:latin typeface="+mn-lt"/>
              </a:rPr>
              <a:t> type 2 copula (90 </a:t>
            </a:r>
            <a:r>
              <a:rPr lang="nl-NL" altLang="nl-NL" sz="2800" b="0" dirty="0" err="1">
                <a:latin typeface="+mn-lt"/>
              </a:rPr>
              <a:t>degrees</a:t>
            </a:r>
            <a:r>
              <a:rPr lang="nl-NL" altLang="nl-NL" sz="2800" b="0" dirty="0">
                <a:latin typeface="+mn-lt"/>
              </a:rPr>
              <a:t>) </a:t>
            </a:r>
            <a:br>
              <a:rPr lang="nl-NL" altLang="nl-NL" sz="2800" b="0" dirty="0">
                <a:latin typeface="+mn-lt"/>
              </a:rPr>
            </a:br>
            <a:r>
              <a:rPr lang="nl-NL" altLang="nl-NL" sz="2800" b="0" dirty="0">
                <a:latin typeface="+mn-lt"/>
              </a:rPr>
              <a:t>234 = </a:t>
            </a:r>
            <a:r>
              <a:rPr lang="nl-NL" altLang="nl-NL" sz="2800" b="0" dirty="0" err="1">
                <a:latin typeface="+mn-lt"/>
              </a:rPr>
              <a:t>rotated</a:t>
            </a:r>
            <a:r>
              <a:rPr lang="nl-NL" altLang="nl-NL" sz="2800" b="0" dirty="0">
                <a:latin typeface="+mn-lt"/>
              </a:rPr>
              <a:t> </a:t>
            </a:r>
            <a:r>
              <a:rPr lang="nl-NL" altLang="nl-NL" sz="2800" b="0" dirty="0" err="1">
                <a:latin typeface="+mn-lt"/>
              </a:rPr>
              <a:t>Tawn</a:t>
            </a:r>
            <a:r>
              <a:rPr lang="nl-NL" altLang="nl-NL" sz="2800" b="0" dirty="0">
                <a:latin typeface="+mn-lt"/>
              </a:rPr>
              <a:t> type 2 copula (270 </a:t>
            </a:r>
            <a:r>
              <a:rPr lang="nl-NL" altLang="nl-NL" sz="2800" b="0" dirty="0" err="1">
                <a:latin typeface="+mn-lt"/>
              </a:rPr>
              <a:t>degrees</a:t>
            </a:r>
            <a:r>
              <a:rPr lang="nl-NL" altLang="nl-NL" sz="2800" b="0" dirty="0">
                <a:latin typeface="+mn-lt"/>
              </a:rPr>
              <a:t>) 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ADA22B-46D5-423E-8E71-2154D66D5265}"/>
              </a:ext>
            </a:extLst>
          </p:cNvPr>
          <p:cNvSpPr/>
          <p:nvPr/>
        </p:nvSpPr>
        <p:spPr>
          <a:xfrm>
            <a:off x="1160437" y="4372593"/>
            <a:ext cx="864320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nl-NL" altLang="nl-NL" sz="2800" b="0" dirty="0">
                <a:solidFill>
                  <a:srgbClr val="00A3E3"/>
                </a:solidFill>
              </a:rPr>
              <a:t>1 = </a:t>
            </a:r>
            <a:r>
              <a:rPr lang="nl-NL" altLang="nl-NL" sz="2800" b="0" dirty="0" err="1">
                <a:solidFill>
                  <a:srgbClr val="00A3E3"/>
                </a:solidFill>
              </a:rPr>
              <a:t>Gaussian</a:t>
            </a:r>
            <a:r>
              <a:rPr lang="nl-NL" altLang="nl-NL" sz="2800" b="0" dirty="0">
                <a:solidFill>
                  <a:srgbClr val="00A3E3"/>
                </a:solidFill>
              </a:rPr>
              <a:t> copula </a:t>
            </a:r>
            <a:br>
              <a:rPr lang="nl-NL" altLang="nl-NL" sz="2800" b="0" dirty="0">
                <a:solidFill>
                  <a:srgbClr val="00A3E3"/>
                </a:solidFill>
              </a:rPr>
            </a:br>
            <a:r>
              <a:rPr lang="nl-NL" altLang="nl-NL" sz="2800" b="0" dirty="0">
                <a:solidFill>
                  <a:srgbClr val="00A3E3"/>
                </a:solidFill>
              </a:rPr>
              <a:t>2 = Student t copula (t-copula) </a:t>
            </a:r>
            <a:br>
              <a:rPr lang="nl-NL" altLang="nl-NL" sz="2800" b="0" dirty="0">
                <a:solidFill>
                  <a:srgbClr val="00A3E3"/>
                </a:solidFill>
              </a:rPr>
            </a:br>
            <a:r>
              <a:rPr lang="nl-NL" altLang="nl-NL" sz="2800" b="0" dirty="0">
                <a:solidFill>
                  <a:srgbClr val="00A3E3"/>
                </a:solidFill>
              </a:rPr>
              <a:t>3 = </a:t>
            </a:r>
            <a:r>
              <a:rPr lang="nl-NL" altLang="nl-NL" sz="2800" b="0" dirty="0" err="1">
                <a:solidFill>
                  <a:srgbClr val="00A3E3"/>
                </a:solidFill>
              </a:rPr>
              <a:t>Clayton</a:t>
            </a:r>
            <a:r>
              <a:rPr lang="nl-NL" altLang="nl-NL" sz="2800" b="0" dirty="0">
                <a:solidFill>
                  <a:srgbClr val="00A3E3"/>
                </a:solidFill>
              </a:rPr>
              <a:t> copula </a:t>
            </a:r>
            <a:br>
              <a:rPr lang="nl-NL" altLang="nl-NL" sz="2800" b="0" dirty="0">
                <a:solidFill>
                  <a:srgbClr val="00A3E3"/>
                </a:solidFill>
              </a:rPr>
            </a:br>
            <a:r>
              <a:rPr lang="nl-NL" altLang="nl-NL" sz="2800" b="0" dirty="0">
                <a:solidFill>
                  <a:srgbClr val="00A3E3"/>
                </a:solidFill>
              </a:rPr>
              <a:t>4 = </a:t>
            </a:r>
            <a:r>
              <a:rPr lang="nl-NL" altLang="nl-NL" sz="2800" b="0" dirty="0" err="1">
                <a:solidFill>
                  <a:srgbClr val="00A3E3"/>
                </a:solidFill>
              </a:rPr>
              <a:t>Gumbel</a:t>
            </a:r>
            <a:r>
              <a:rPr lang="nl-NL" altLang="nl-NL" sz="2800" b="0" dirty="0">
                <a:solidFill>
                  <a:srgbClr val="00A3E3"/>
                </a:solidFill>
              </a:rPr>
              <a:t> copula </a:t>
            </a:r>
            <a:br>
              <a:rPr lang="nl-NL" altLang="nl-NL" sz="2800" b="0" dirty="0">
                <a:solidFill>
                  <a:srgbClr val="00A3E3"/>
                </a:solidFill>
              </a:rPr>
            </a:br>
            <a:r>
              <a:rPr lang="nl-NL" altLang="nl-NL" sz="2800" b="0" dirty="0">
                <a:solidFill>
                  <a:srgbClr val="00A3E3"/>
                </a:solidFill>
              </a:rPr>
              <a:t>5 = Frank copula</a:t>
            </a:r>
            <a:r>
              <a:rPr lang="nl-NL" altLang="nl-NL" sz="2800" b="0" dirty="0"/>
              <a:t> </a:t>
            </a:r>
            <a:br>
              <a:rPr lang="nl-NL" altLang="nl-NL" sz="2800" b="0" dirty="0"/>
            </a:br>
            <a:r>
              <a:rPr lang="nl-NL" altLang="nl-NL" sz="2800" b="0" dirty="0"/>
              <a:t>6 = Joe copula </a:t>
            </a:r>
            <a:br>
              <a:rPr lang="nl-NL" altLang="nl-NL" sz="2800" b="0" dirty="0"/>
            </a:br>
            <a:r>
              <a:rPr lang="nl-NL" altLang="nl-NL" sz="2800" b="0" dirty="0"/>
              <a:t>7 = BB1 copula </a:t>
            </a:r>
            <a:br>
              <a:rPr lang="nl-NL" altLang="nl-NL" sz="2800" b="0" dirty="0"/>
            </a:br>
            <a:r>
              <a:rPr lang="nl-NL" altLang="nl-NL" sz="2800" b="0" dirty="0"/>
              <a:t>8 = BB6 copula </a:t>
            </a:r>
            <a:br>
              <a:rPr lang="nl-NL" altLang="nl-NL" sz="2800" b="0" dirty="0"/>
            </a:br>
            <a:r>
              <a:rPr lang="nl-NL" altLang="nl-NL" sz="2800" b="0" dirty="0"/>
              <a:t>9 = BB7 copula </a:t>
            </a:r>
            <a:br>
              <a:rPr lang="nl-NL" altLang="nl-NL" sz="2800" b="0" dirty="0"/>
            </a:br>
            <a:r>
              <a:rPr lang="nl-NL" altLang="nl-NL" sz="2800" b="0" dirty="0"/>
              <a:t>10 = BB8 copula </a:t>
            </a:r>
            <a:endParaRPr lang="nl-NL" sz="2800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55C94B-32C2-4031-8230-40ABDEA33A30}"/>
              </a:ext>
            </a:extLst>
          </p:cNvPr>
          <p:cNvSpPr/>
          <p:nvPr/>
        </p:nvSpPr>
        <p:spPr>
          <a:xfrm>
            <a:off x="10509539" y="4427861"/>
            <a:ext cx="1279401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nl-NL" altLang="nl-NL" sz="2800" b="0" dirty="0"/>
              <a:t>13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</a:t>
            </a:r>
            <a:r>
              <a:rPr lang="nl-NL" altLang="nl-NL" sz="2800" b="0" dirty="0" err="1"/>
              <a:t>Clayton</a:t>
            </a:r>
            <a:r>
              <a:rPr lang="nl-NL" altLang="nl-NL" sz="2800" b="0" dirty="0"/>
              <a:t> copula (180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; “survival </a:t>
            </a:r>
            <a:r>
              <a:rPr lang="nl-NL" altLang="nl-NL" sz="2800" b="0" dirty="0" err="1"/>
              <a:t>Clayton</a:t>
            </a:r>
            <a:r>
              <a:rPr lang="nl-NL" altLang="nl-NL" sz="2800" b="0" dirty="0"/>
              <a:t>”) </a:t>
            </a:r>
            <a:br>
              <a:rPr lang="nl-NL" altLang="nl-NL" sz="2800" b="0" dirty="0"/>
            </a:br>
            <a:r>
              <a:rPr lang="nl-NL" altLang="nl-NL" sz="2800" b="0" dirty="0"/>
              <a:t>14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</a:t>
            </a:r>
            <a:r>
              <a:rPr lang="nl-NL" altLang="nl-NL" sz="2800" b="0" dirty="0" err="1"/>
              <a:t>Gumbel</a:t>
            </a:r>
            <a:r>
              <a:rPr lang="nl-NL" altLang="nl-NL" sz="2800" b="0" dirty="0"/>
              <a:t> copula (180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; “survival </a:t>
            </a:r>
            <a:r>
              <a:rPr lang="nl-NL" altLang="nl-NL" sz="2800" b="0" dirty="0" err="1"/>
              <a:t>Gumbel</a:t>
            </a:r>
            <a:r>
              <a:rPr lang="nl-NL" altLang="nl-NL" sz="2800" b="0" dirty="0"/>
              <a:t>”) </a:t>
            </a:r>
            <a:br>
              <a:rPr lang="nl-NL" altLang="nl-NL" sz="2800" b="0" dirty="0"/>
            </a:br>
            <a:r>
              <a:rPr lang="nl-NL" altLang="nl-NL" sz="2800" b="0" dirty="0"/>
              <a:t>16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Joe copula (180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; “survival Joe”) </a:t>
            </a:r>
            <a:br>
              <a:rPr lang="nl-NL" altLang="nl-NL" sz="2800" b="0" dirty="0"/>
            </a:br>
            <a:r>
              <a:rPr lang="nl-NL" altLang="nl-NL" sz="2800" b="0" dirty="0"/>
              <a:t>17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BB1 copula (180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; “survival BB1”)</a:t>
            </a:r>
            <a:br>
              <a:rPr lang="nl-NL" altLang="nl-NL" sz="2800" b="0" dirty="0"/>
            </a:br>
            <a:r>
              <a:rPr lang="nl-NL" altLang="nl-NL" sz="2800" b="0" dirty="0"/>
              <a:t>18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BB6 copula (180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; “survival BB6”)</a:t>
            </a:r>
            <a:br>
              <a:rPr lang="nl-NL" altLang="nl-NL" sz="2800" b="0" dirty="0"/>
            </a:br>
            <a:r>
              <a:rPr lang="nl-NL" altLang="nl-NL" sz="2800" b="0" dirty="0"/>
              <a:t>19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BB7 copula (180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; “survival BB7”)</a:t>
            </a:r>
            <a:br>
              <a:rPr lang="nl-NL" altLang="nl-NL" sz="2800" b="0" dirty="0"/>
            </a:br>
            <a:r>
              <a:rPr lang="nl-NL" altLang="nl-NL" sz="2800" b="0" dirty="0"/>
              <a:t>20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BB8 copula (180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; “survival BB8”)</a:t>
            </a:r>
            <a:br>
              <a:rPr lang="nl-NL" altLang="nl-NL" sz="2800" b="0" dirty="0"/>
            </a:br>
            <a:r>
              <a:rPr lang="nl-NL" altLang="nl-NL" sz="2800" b="0" dirty="0"/>
              <a:t>23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</a:t>
            </a:r>
            <a:r>
              <a:rPr lang="nl-NL" altLang="nl-NL" sz="2800" b="0" dirty="0" err="1"/>
              <a:t>Clayton</a:t>
            </a:r>
            <a:r>
              <a:rPr lang="nl-NL" altLang="nl-NL" sz="2800" b="0" dirty="0"/>
              <a:t> copula (90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br>
              <a:rPr lang="nl-NL" altLang="nl-NL" sz="2800" b="0" dirty="0"/>
            </a:br>
            <a:r>
              <a:rPr lang="nl-NL" altLang="nl-NL" sz="2800" b="0" dirty="0"/>
              <a:t>24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</a:t>
            </a:r>
            <a:r>
              <a:rPr lang="nl-NL" altLang="nl-NL" sz="2800" b="0" dirty="0" err="1"/>
              <a:t>Gumbel</a:t>
            </a:r>
            <a:r>
              <a:rPr lang="nl-NL" altLang="nl-NL" sz="2800" b="0" dirty="0"/>
              <a:t> copula (90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br>
              <a:rPr lang="nl-NL" altLang="nl-NL" sz="2800" b="0" dirty="0"/>
            </a:br>
            <a:r>
              <a:rPr lang="nl-NL" altLang="nl-NL" sz="2800" b="0" dirty="0"/>
              <a:t>26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Joe copula (90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endParaRPr lang="nl-NL" sz="2800" b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3008C-1164-410F-BF8C-CE6466FAA556}"/>
              </a:ext>
            </a:extLst>
          </p:cNvPr>
          <p:cNvSpPr/>
          <p:nvPr/>
        </p:nvSpPr>
        <p:spPr>
          <a:xfrm>
            <a:off x="1160437" y="8883908"/>
            <a:ext cx="864320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nl-NL" altLang="nl-NL" sz="2800" b="0" dirty="0"/>
              <a:t>27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BB1 copula (90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br>
              <a:rPr lang="nl-NL" altLang="nl-NL" sz="2800" b="0" dirty="0"/>
            </a:br>
            <a:r>
              <a:rPr lang="nl-NL" altLang="nl-NL" sz="2800" b="0" dirty="0"/>
              <a:t>28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BB6 copula (90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br>
              <a:rPr lang="nl-NL" altLang="nl-NL" sz="2800" b="0" dirty="0"/>
            </a:br>
            <a:r>
              <a:rPr lang="nl-NL" altLang="nl-NL" sz="2800" b="0" dirty="0"/>
              <a:t>29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BB7 copula (90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br>
              <a:rPr lang="nl-NL" altLang="nl-NL" sz="2800" b="0" dirty="0"/>
            </a:br>
            <a:r>
              <a:rPr lang="nl-NL" altLang="nl-NL" sz="2800" b="0" dirty="0"/>
              <a:t>30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BB8 copula (90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br>
              <a:rPr lang="nl-NL" altLang="nl-NL" sz="2800" b="0" dirty="0"/>
            </a:br>
            <a:r>
              <a:rPr lang="nl-NL" altLang="nl-NL" sz="2800" b="0" dirty="0"/>
              <a:t>33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</a:t>
            </a:r>
            <a:r>
              <a:rPr lang="nl-NL" altLang="nl-NL" sz="2800" b="0" dirty="0" err="1"/>
              <a:t>Clayton</a:t>
            </a:r>
            <a:r>
              <a:rPr lang="nl-NL" altLang="nl-NL" sz="2800" b="0" dirty="0"/>
              <a:t> copula (270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br>
              <a:rPr lang="nl-NL" altLang="nl-NL" sz="2800" b="0" dirty="0"/>
            </a:br>
            <a:r>
              <a:rPr lang="nl-NL" altLang="nl-NL" sz="2800" b="0" dirty="0"/>
              <a:t>34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</a:t>
            </a:r>
            <a:r>
              <a:rPr lang="nl-NL" altLang="nl-NL" sz="2800" b="0" dirty="0" err="1"/>
              <a:t>Gumbel</a:t>
            </a:r>
            <a:r>
              <a:rPr lang="nl-NL" altLang="nl-NL" sz="2800" b="0" dirty="0"/>
              <a:t> copula (270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br>
              <a:rPr lang="nl-NL" altLang="nl-NL" sz="2800" b="0" dirty="0"/>
            </a:br>
            <a:r>
              <a:rPr lang="nl-NL" altLang="nl-NL" sz="2800" b="0" dirty="0"/>
              <a:t>36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Joe copula (270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br>
              <a:rPr lang="nl-NL" altLang="nl-NL" sz="2800" b="0" dirty="0"/>
            </a:br>
            <a:r>
              <a:rPr lang="nl-NL" altLang="nl-NL" sz="2800" b="0" dirty="0"/>
              <a:t>37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BB1 copula (270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br>
              <a:rPr lang="nl-NL" altLang="nl-NL" sz="2800" b="0" dirty="0"/>
            </a:br>
            <a:r>
              <a:rPr lang="nl-NL" altLang="nl-NL" sz="2800" b="0" dirty="0"/>
              <a:t>38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BB6 copula (270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</a:t>
            </a:r>
            <a:br>
              <a:rPr lang="nl-NL" altLang="nl-NL" sz="2800" b="0" dirty="0"/>
            </a:br>
            <a:r>
              <a:rPr lang="nl-NL" altLang="nl-NL" sz="2800" b="0" dirty="0"/>
              <a:t>39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BB7 copula (270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</a:t>
            </a:r>
          </a:p>
          <a:p>
            <a:pPr algn="l"/>
            <a:r>
              <a:rPr lang="nl-NL" altLang="nl-NL" sz="2800" b="0" dirty="0"/>
              <a:t>40 = </a:t>
            </a:r>
            <a:r>
              <a:rPr lang="nl-NL" altLang="nl-NL" sz="2800" b="0" dirty="0" err="1"/>
              <a:t>rotated</a:t>
            </a:r>
            <a:r>
              <a:rPr lang="nl-NL" altLang="nl-NL" sz="2800" b="0" dirty="0"/>
              <a:t> BB8 copula (270 </a:t>
            </a:r>
            <a:r>
              <a:rPr lang="nl-NL" altLang="nl-NL" sz="2800" b="0" dirty="0" err="1"/>
              <a:t>degrees</a:t>
            </a:r>
            <a:r>
              <a:rPr lang="nl-NL" altLang="nl-NL" sz="2800" b="0" dirty="0"/>
              <a:t>)  </a:t>
            </a:r>
            <a:endParaRPr lang="nl-NL" sz="2800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60DC4C-3EF9-4914-999E-62AD4651BB0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4036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family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AC154A9-1D4E-410D-A2B5-BD21319124E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59747" y="2034312"/>
                <a:ext cx="14945930" cy="715124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4400" dirty="0"/>
                  <a:t>Bivariate copulas with one parameter </a:t>
                </a:r>
                <a:r>
                  <a:rPr lang="en-US" sz="4400" dirty="0" err="1"/>
                  <a:t>c</a:t>
                </a:r>
                <a:r>
                  <a:rPr lang="en-US" sz="4400" baseline="-25000" dirty="0" err="1"/>
                  <a:t>θ</a:t>
                </a:r>
                <a:r>
                  <a:rPr lang="en-US" sz="4400" dirty="0"/>
                  <a:t>(</a:t>
                </a:r>
                <a:r>
                  <a:rPr lang="en-US" sz="4400" dirty="0" err="1"/>
                  <a:t>u,v</a:t>
                </a:r>
                <a:r>
                  <a:rPr lang="en-US" sz="4400" dirty="0"/>
                  <a:t>):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4400" dirty="0">
                    <a:solidFill>
                      <a:srgbClr val="00A3DA"/>
                    </a:solidFill>
                  </a:rPr>
                  <a:t>The parameter of copula is related to the Kendall’s </a:t>
                </a:r>
                <a:r>
                  <a:rPr lang="en-GB" sz="4400" dirty="0">
                    <a:solidFill>
                      <a:srgbClr val="00A3DA"/>
                    </a:solidFill>
                    <a:sym typeface="Symbol" panose="05050102010706020507" pitchFamily="18" charset="2"/>
                  </a:rPr>
                  <a:t>.</a:t>
                </a:r>
                <a:endParaRPr lang="nl-NL" sz="4400" dirty="0">
                  <a:solidFill>
                    <a:srgbClr val="00A3DA"/>
                  </a:solidFill>
                  <a:sym typeface="Symbol" panose="05050102010706020507" pitchFamily="18" charset="2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GB" sz="44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4400" dirty="0"/>
                  <a:t>Five families of copulas are presented for several dependence structures between two variables while the Kendall’s </a:t>
                </a:r>
                <a:r>
                  <a:rPr lang="en-GB" sz="4400" dirty="0">
                    <a:sym typeface="Symbol" panose="05050102010706020507" pitchFamily="18" charset="2"/>
                  </a:rPr>
                  <a:t></a:t>
                </a:r>
                <a:r>
                  <a:rPr lang="en-GB" sz="4400" dirty="0"/>
                  <a:t> is equal to 0.4 in all dependences.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4400" dirty="0"/>
                  <a:t>The horizontal axes are </a:t>
                </a:r>
                <a14:m>
                  <m:oMath xmlns:m="http://schemas.openxmlformats.org/officeDocument/2006/math">
                    <m:r>
                      <a:rPr lang="en-GB" sz="4400" b="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4400" dirty="0"/>
                  <a:t> and </a:t>
                </a:r>
                <a14:m>
                  <m:oMath xmlns:m="http://schemas.openxmlformats.org/officeDocument/2006/math">
                    <m:r>
                      <a:rPr lang="en-GB" sz="4400" b="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4400" dirty="0"/>
                  <a:t> and the third axes denote the density values. </a:t>
                </a:r>
                <a:endParaRPr lang="en-US" sz="4800" dirty="0"/>
              </a:p>
            </p:txBody>
          </p:sp>
        </mc:Choice>
        <mc:Fallback xmlns="">
          <p:sp>
            <p:nvSpPr>
              <p:cNvPr id="9" name="Text Placeholder 8">
                <a:extLst>
                  <a:ext uri="{FF2B5EF4-FFF2-40B4-BE49-F238E27FC236}">
                    <a16:creationId xmlns:a16="http://schemas.microsoft.com/office/drawing/2014/main" id="{3AC154A9-1D4E-410D-A2B5-BD21319124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59747" y="2034312"/>
                <a:ext cx="14945930" cy="7151245"/>
              </a:xfrm>
              <a:blipFill>
                <a:blip r:embed="rId2"/>
                <a:stretch>
                  <a:fillRect l="-1631" r="-163" b="-16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51945BAC-DDBE-43C1-AFF8-84538E82A72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5258" y="1234440"/>
            <a:ext cx="5750362" cy="12130168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53965-61F9-4660-B374-DB719EC67D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61006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family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40A30D8-59CB-4980-9E9E-ECD25A32850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49381" y="1321659"/>
            <a:ext cx="7446414" cy="12050942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EC7346-19A4-4E23-8A73-8CC831D823E8}"/>
              </a:ext>
            </a:extLst>
          </p:cNvPr>
          <p:cNvSpPr/>
          <p:nvPr/>
        </p:nvSpPr>
        <p:spPr>
          <a:xfrm>
            <a:off x="1165020" y="1496577"/>
            <a:ext cx="12192000" cy="201805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4400" b="0" dirty="0">
                <a:latin typeface="Akkurat-Light" panose="02000303000000000000" pitchFamily="2" charset="0"/>
              </a:rPr>
              <a:t>The densities of Frank copula for several values of the Kendall’s </a:t>
            </a:r>
            <a:r>
              <a:rPr lang="en-GB" sz="4400" b="0" dirty="0">
                <a:latin typeface="Akkurat-Light" panose="02000303000000000000" pitchFamily="2" charset="0"/>
                <a:sym typeface="Symbol" panose="05050102010706020507" pitchFamily="18" charset="2"/>
              </a:rPr>
              <a:t></a:t>
            </a:r>
            <a:r>
              <a:rPr lang="en-GB" sz="4400" b="0" dirty="0">
                <a:latin typeface="Akkurat-Light" panose="02000303000000000000" pitchFamily="2" charset="0"/>
              </a:rPr>
              <a:t>. </a:t>
            </a:r>
            <a:endParaRPr lang="en-US" sz="4400" b="0" dirty="0">
              <a:latin typeface="Akkurat-Light" panose="02000303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8CD0B4-C206-4742-84DA-76E48C4B8A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15984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D4BD2F-EB20-458C-9822-54B4A9D0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Estimation</a:t>
            </a:r>
            <a:r>
              <a:rPr lang="en-US" dirty="0"/>
              <a:t> vs. prediction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C154A9-1D4E-410D-A2B5-BD21319124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4217" y="2057773"/>
            <a:ext cx="22495565" cy="87201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400" b="1" dirty="0"/>
              <a:t>Copula estimation (bivariate case):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4400" dirty="0"/>
              <a:t>We apply maximum likelihood to estimate the parameter for each family using starting values obtained by Kendall’s </a:t>
            </a:r>
            <a:r>
              <a:rPr lang="en-GB" sz="4400" dirty="0">
                <a:sym typeface="Symbol" panose="05050102010706020507" pitchFamily="18" charset="2"/>
              </a:rPr>
              <a:t></a:t>
            </a:r>
            <a:r>
              <a:rPr lang="en-GB" sz="4400" dirty="0"/>
              <a:t>, being a measure for association between variables (Nelsen, 2006).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4400" dirty="0"/>
              <a:t>The most suitable family is selected according to Akaike’s Information Criteria (AIC) (Akaike, 1974). </a:t>
            </a:r>
            <a:endParaRPr lang="nl-NL" sz="4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1326CA-E6F4-4A66-8607-D95B2FAB78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5248588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kkurat">
      <a:majorFont>
        <a:latin typeface="Akkurat-Bold"/>
        <a:ea typeface="Akkurat-Light"/>
        <a:cs typeface="Akkurat-Light"/>
      </a:majorFont>
      <a:minorFont>
        <a:latin typeface="Akkurat-Light"/>
        <a:ea typeface="Akkurat-Light"/>
        <a:cs typeface="Akkurat-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kkurat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kkurat-Light"/>
            <a:ea typeface="Akkurat-Light"/>
            <a:cs typeface="Akkurat-Light"/>
            <a:sym typeface="Akkurat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kkurat-Light"/>
        <a:ea typeface="Akkurat-Light"/>
        <a:cs typeface="Akkurat-Light"/>
      </a:majorFont>
      <a:minorFont>
        <a:latin typeface="Akkurat-Light"/>
        <a:ea typeface="Akkurat-Light"/>
        <a:cs typeface="Akkurat-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Akkurat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kkurat-Light"/>
            <a:ea typeface="Akkurat-Light"/>
            <a:cs typeface="Akkurat-Light"/>
            <a:sym typeface="Akkurat-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F217B6DCBAE46AC4A63ED982DCB03" ma:contentTypeVersion="5" ma:contentTypeDescription="Create a new document." ma:contentTypeScope="" ma:versionID="c554a875c0004a3463466a6c86a43aed">
  <xsd:schema xmlns:xsd="http://www.w3.org/2001/XMLSchema" xmlns:xs="http://www.w3.org/2001/XMLSchema" xmlns:p="http://schemas.microsoft.com/office/2006/metadata/properties" xmlns:ns2="d524e8e6-9967-4aee-9f44-a119181d2657" xmlns:ns3="d0ce14b4-296e-49b5-89d1-87b1b19d123a" xmlns:ns4="6f35d0f1-6b87-42ba-ba3e-91c0d4d98947" targetNamespace="http://schemas.microsoft.com/office/2006/metadata/properties" ma:root="true" ma:fieldsID="f25412acebd5cd789cfe599dbe5cf6a9" ns2:_="" ns3:_="" ns4:_="">
    <xsd:import namespace="d524e8e6-9967-4aee-9f44-a119181d2657"/>
    <xsd:import namespace="d0ce14b4-296e-49b5-89d1-87b1b19d123a"/>
    <xsd:import namespace="6f35d0f1-6b87-42ba-ba3e-91c0d4d9894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4e8e6-9967-4aee-9f44-a119181d26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e14b4-296e-49b5-89d1-87b1b19d123a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5d0f1-6b87-42ba-ba3e-91c0d4d989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AF44E4-0562-4CEE-B443-1C3C8CBB8E11}">
  <ds:schemaRefs>
    <ds:schemaRef ds:uri="6f35d0f1-6b87-42ba-ba3e-91c0d4d98947"/>
    <ds:schemaRef ds:uri="d0ce14b4-296e-49b5-89d1-87b1b19d123a"/>
    <ds:schemaRef ds:uri="d524e8e6-9967-4aee-9f44-a119181d26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3E7C6A9-777E-4BE8-A61C-33AD10CD69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6A7CCD-A11C-4850-818E-156FE42B0780}">
  <ds:schemaRefs>
    <ds:schemaRef ds:uri="6f35d0f1-6b87-42ba-ba3e-91c0d4d98947"/>
    <ds:schemaRef ds:uri="d0ce14b4-296e-49b5-89d1-87b1b19d123a"/>
    <ds:schemaRef ds:uri="d524e8e6-9967-4aee-9f44-a119181d265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1103</Words>
  <Application>Microsoft Office PowerPoint</Application>
  <PresentationFormat>Custom</PresentationFormat>
  <Paragraphs>226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Wingdings 2</vt:lpstr>
      <vt:lpstr>Akkurat-Light</vt:lpstr>
      <vt:lpstr>Cambria Math</vt:lpstr>
      <vt:lpstr>Akkurat-Bold</vt:lpstr>
      <vt:lpstr>Arial</vt:lpstr>
      <vt:lpstr>Akkurat</vt:lpstr>
      <vt:lpstr>White</vt:lpstr>
      <vt:lpstr>Special Interest Group (SIG)-statistics</vt:lpstr>
      <vt:lpstr>Copula /kɒpjʊlə/ </vt:lpstr>
      <vt:lpstr>PowerPoint Presentation</vt:lpstr>
      <vt:lpstr>PowerPoint Presentation</vt:lpstr>
      <vt:lpstr>Dependence and joint distribution</vt:lpstr>
      <vt:lpstr>Distribution family</vt:lpstr>
      <vt:lpstr>Distribution family</vt:lpstr>
      <vt:lpstr>Distribution family</vt:lpstr>
      <vt:lpstr>Estimation vs. prediction </vt:lpstr>
      <vt:lpstr>Multivariate joint distribution: The world of vines </vt:lpstr>
      <vt:lpstr>PowerPoint Presentation</vt:lpstr>
      <vt:lpstr>PowerPoint Presentation</vt:lpstr>
      <vt:lpstr>PowerPoint Presentation</vt:lpstr>
      <vt:lpstr>Estimation vs. prediction </vt:lpstr>
      <vt:lpstr>Use-case</vt:lpstr>
      <vt:lpstr>Use-case</vt:lpstr>
      <vt:lpstr>Use-cases</vt:lpstr>
      <vt:lpstr>Challenges (theoretical, technical)</vt:lpstr>
      <vt:lpstr>Domains and communities 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Lode Kulik</dc:creator>
  <cp:lastModifiedBy>Fakhereh Alidoost</cp:lastModifiedBy>
  <cp:revision>115</cp:revision>
  <dcterms:modified xsi:type="dcterms:W3CDTF">2019-07-18T11:45:16Z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0x010100B34F217B6DCBAE46AC4A63ED982DCB03</vt:lpwstr>
  </property>
</Properties>
</file>